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29"/>
  </p:notesMasterIdLst>
  <p:handoutMasterIdLst>
    <p:handoutMasterId r:id="rId30"/>
  </p:handoutMasterIdLst>
  <p:sldIdLst>
    <p:sldId id="256" r:id="rId2"/>
    <p:sldId id="278" r:id="rId3"/>
    <p:sldId id="288" r:id="rId4"/>
    <p:sldId id="291" r:id="rId5"/>
    <p:sldId id="313" r:id="rId6"/>
    <p:sldId id="303" r:id="rId7"/>
    <p:sldId id="304" r:id="rId8"/>
    <p:sldId id="305" r:id="rId9"/>
    <p:sldId id="306" r:id="rId10"/>
    <p:sldId id="293" r:id="rId11"/>
    <p:sldId id="294" r:id="rId12"/>
    <p:sldId id="300" r:id="rId13"/>
    <p:sldId id="295" r:id="rId14"/>
    <p:sldId id="301" r:id="rId15"/>
    <p:sldId id="318" r:id="rId16"/>
    <p:sldId id="319" r:id="rId17"/>
    <p:sldId id="320" r:id="rId18"/>
    <p:sldId id="321" r:id="rId19"/>
    <p:sldId id="322" r:id="rId20"/>
    <p:sldId id="324" r:id="rId21"/>
    <p:sldId id="308" r:id="rId22"/>
    <p:sldId id="310" r:id="rId23"/>
    <p:sldId id="309" r:id="rId24"/>
    <p:sldId id="312" r:id="rId25"/>
    <p:sldId id="311" r:id="rId26"/>
    <p:sldId id="299" r:id="rId27"/>
    <p:sldId id="277"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164B66-D404-41FA-84F6-A9BB05FE4E48}">
          <p14:sldIdLst>
            <p14:sldId id="256"/>
            <p14:sldId id="278"/>
            <p14:sldId id="288"/>
            <p14:sldId id="291"/>
            <p14:sldId id="313"/>
            <p14:sldId id="303"/>
            <p14:sldId id="304"/>
            <p14:sldId id="305"/>
            <p14:sldId id="306"/>
            <p14:sldId id="293"/>
            <p14:sldId id="294"/>
            <p14:sldId id="300"/>
            <p14:sldId id="295"/>
            <p14:sldId id="301"/>
            <p14:sldId id="318"/>
            <p14:sldId id="319"/>
            <p14:sldId id="320"/>
            <p14:sldId id="321"/>
            <p14:sldId id="322"/>
            <p14:sldId id="324"/>
            <p14:sldId id="308"/>
            <p14:sldId id="310"/>
            <p14:sldId id="309"/>
            <p14:sldId id="312"/>
            <p14:sldId id="311"/>
            <p14:sldId id="299"/>
            <p14:sldId id="27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6CD"/>
    <a:srgbClr val="69FF69"/>
    <a:srgbClr val="006600"/>
    <a:srgbClr val="339966"/>
    <a:srgbClr val="75D1A3"/>
    <a:srgbClr val="E4C6CF"/>
    <a:srgbClr val="D5A7B4"/>
    <a:srgbClr val="00F6F0"/>
    <a:srgbClr val="00C5C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6" autoAdjust="0"/>
    <p:restoredTop sz="91111" autoAdjust="0"/>
  </p:normalViewPr>
  <p:slideViewPr>
    <p:cSldViewPr snapToGrid="0">
      <p:cViewPr varScale="1">
        <p:scale>
          <a:sx n="83" d="100"/>
          <a:sy n="83" d="100"/>
        </p:scale>
        <p:origin x="918" y="8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25" d="100"/>
          <a:sy n="125" d="100"/>
        </p:scale>
        <p:origin x="2868" y="-17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578"/>
          </a:xfrm>
          <a:prstGeom prst="rect">
            <a:avLst/>
          </a:prstGeom>
        </p:spPr>
        <p:txBody>
          <a:bodyPr vert="horz" lIns="91440" tIns="45720" rIns="91440" bIns="45720" rtlCol="0"/>
          <a:lstStyle>
            <a:lvl1pPr algn="r">
              <a:defRPr sz="1200"/>
            </a:lvl1pPr>
          </a:lstStyle>
          <a:p>
            <a:fld id="{1886069D-C96B-48E4-B97A-F7F697A3BCBF}" type="datetimeFigureOut">
              <a:rPr lang="en-US" smtClean="0"/>
              <a:t>8/17/2022</a:t>
            </a:fld>
            <a:endParaRPr lang="en-US"/>
          </a:p>
        </p:txBody>
      </p:sp>
      <p:sp>
        <p:nvSpPr>
          <p:cNvPr id="4" name="Footer Placeholder 3"/>
          <p:cNvSpPr>
            <a:spLocks noGrp="1"/>
          </p:cNvSpPr>
          <p:nvPr>
            <p:ph type="ftr" sz="quarter" idx="2"/>
          </p:nvPr>
        </p:nvSpPr>
        <p:spPr>
          <a:xfrm>
            <a:off x="0" y="8829822"/>
            <a:ext cx="3037840"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2"/>
            <a:ext cx="3037840" cy="466578"/>
          </a:xfrm>
          <a:prstGeom prst="rect">
            <a:avLst/>
          </a:prstGeom>
        </p:spPr>
        <p:txBody>
          <a:bodyPr vert="horz" lIns="91440" tIns="45720" rIns="91440" bIns="45720" rtlCol="0" anchor="b"/>
          <a:lstStyle>
            <a:lvl1pPr algn="r">
              <a:defRPr sz="1200"/>
            </a:lvl1pPr>
          </a:lstStyle>
          <a:p>
            <a:fld id="{A9843C7D-4EDE-4F26-B0DB-075955621577}" type="slidenum">
              <a:rPr lang="en-US" smtClean="0"/>
              <a:t>‹#›</a:t>
            </a:fld>
            <a:endParaRPr lang="en-US"/>
          </a:p>
        </p:txBody>
      </p:sp>
    </p:spTree>
    <p:extLst>
      <p:ext uri="{BB962C8B-B14F-4D97-AF65-F5344CB8AC3E}">
        <p14:creationId xmlns:p14="http://schemas.microsoft.com/office/powerpoint/2010/main" val="201406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92339290-E607-4B21-AFE2-7F962369D4D3}" type="datetimeFigureOut">
              <a:rPr lang="en-US" smtClean="0"/>
              <a:t>8/17/2022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6"/>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2"/>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2"/>
            <a:ext cx="3037840" cy="466433"/>
          </a:xfrm>
          <a:prstGeom prst="rect">
            <a:avLst/>
          </a:prstGeom>
        </p:spPr>
        <p:txBody>
          <a:bodyPr vert="horz" lIns="93164" tIns="46582" rIns="93164" bIns="46582" rtlCol="0" anchor="b"/>
          <a:lstStyle>
            <a:lvl1pPr algn="r">
              <a:defRPr sz="1200"/>
            </a:lvl1pPr>
          </a:lstStyle>
          <a:p>
            <a:fld id="{EFDBED1A-2AB2-45E8-9405-68CB7FF74F7A}" type="slidenum">
              <a:rPr lang="en-US" smtClean="0"/>
              <a:t>‹#›</a:t>
            </a:fld>
            <a:endParaRPr lang="en-US"/>
          </a:p>
        </p:txBody>
      </p:sp>
    </p:spTree>
    <p:extLst>
      <p:ext uri="{BB962C8B-B14F-4D97-AF65-F5344CB8AC3E}">
        <p14:creationId xmlns:p14="http://schemas.microsoft.com/office/powerpoint/2010/main" val="415904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2"/>
            <a:ext cx="5608320" cy="4151948"/>
          </a:xfrm>
        </p:spPr>
        <p:txBody>
          <a:bodyPr/>
          <a:lstStyle/>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1</a:t>
            </a:fld>
            <a:endParaRPr lang="en-US"/>
          </a:p>
        </p:txBody>
      </p:sp>
    </p:spTree>
    <p:extLst>
      <p:ext uri="{BB962C8B-B14F-4D97-AF65-F5344CB8AC3E}">
        <p14:creationId xmlns:p14="http://schemas.microsoft.com/office/powerpoint/2010/main" val="1511560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8/17/2022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9" r="1557" b="31121"/>
          <a:stretch/>
        </p:blipFill>
        <p:spPr>
          <a:xfrm>
            <a:off x="0" y="-25050"/>
            <a:ext cx="9144000" cy="4609576"/>
          </a:xfrm>
          <a:prstGeom prst="rect">
            <a:avLst/>
          </a:prstGeom>
        </p:spPr>
      </p:pic>
    </p:spTree>
    <p:extLst>
      <p:ext uri="{BB962C8B-B14F-4D97-AF65-F5344CB8AC3E}">
        <p14:creationId xmlns:p14="http://schemas.microsoft.com/office/powerpoint/2010/main" val="28752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43AB5E-CB7F-44C5-A4EA-57639DF27480}" type="datetimeFigureOut">
              <a:rPr lang="en-US" smtClean="0"/>
              <a:t>8/17/2022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889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3AB5E-CB7F-44C5-A4EA-57639DF27480}" type="datetimeFigureOut">
              <a:rPr lang="en-US" smtClean="0"/>
              <a:t>8/17/2022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32020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18477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3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133250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2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2" name="Picture 11"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557" b="489"/>
          <a:stretch/>
        </p:blipFill>
        <p:spPr>
          <a:xfrm>
            <a:off x="0" y="-1"/>
            <a:ext cx="6314303" cy="4559154"/>
          </a:xfrm>
          <a:prstGeom prst="rect">
            <a:avLst/>
          </a:prstGeom>
        </p:spPr>
      </p:pic>
    </p:spTree>
    <p:extLst>
      <p:ext uri="{BB962C8B-B14F-4D97-AF65-F5344CB8AC3E}">
        <p14:creationId xmlns:p14="http://schemas.microsoft.com/office/powerpoint/2010/main" val="226407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teacher assisting a young elementary school student with her project.  The student is biting her lip in deep concentration."/>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892" t="-89" b="202"/>
          <a:stretch/>
        </p:blipFill>
        <p:spPr>
          <a:xfrm>
            <a:off x="-1" y="-1"/>
            <a:ext cx="6292363" cy="4575505"/>
          </a:xfrm>
          <a:prstGeom prst="rect">
            <a:avLst/>
          </a:prstGeom>
        </p:spPr>
      </p:pic>
    </p:spTree>
    <p:extLst>
      <p:ext uri="{BB962C8B-B14F-4D97-AF65-F5344CB8AC3E}">
        <p14:creationId xmlns:p14="http://schemas.microsoft.com/office/powerpoint/2010/main" val="290187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0" name="Picture 9" descr="A group of high school students performing with violins in a traditional mariachi costume. "/>
          <p:cNvPicPr>
            <a:picLocks noChangeAspect="1"/>
          </p:cNvPicPr>
          <p:nvPr userDrawn="1"/>
        </p:nvPicPr>
        <p:blipFill rotWithShape="1">
          <a:blip r:embed="rId3" cstate="print">
            <a:extLst>
              <a:ext uri="{28A0092B-C50C-407E-A947-70E740481C1C}">
                <a14:useLocalDpi xmlns:a14="http://schemas.microsoft.com/office/drawing/2010/main" val="0"/>
              </a:ext>
            </a:extLst>
          </a:blip>
          <a:srcRect l="3058" r="5289" b="112"/>
          <a:stretch/>
        </p:blipFill>
        <p:spPr>
          <a:xfrm>
            <a:off x="8093" y="-8092"/>
            <a:ext cx="6303695" cy="4580092"/>
          </a:xfrm>
          <a:prstGeom prst="rect">
            <a:avLst/>
          </a:prstGeom>
        </p:spPr>
      </p:pic>
    </p:spTree>
    <p:extLst>
      <p:ext uri="{BB962C8B-B14F-4D97-AF65-F5344CB8AC3E}">
        <p14:creationId xmlns:p14="http://schemas.microsoft.com/office/powerpoint/2010/main" val="2798097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6" b="-1"/>
          <a:stretch/>
        </p:blipFill>
        <p:spPr>
          <a:xfrm>
            <a:off x="0" y="-5976"/>
            <a:ext cx="6356195" cy="4578777"/>
          </a:xfrm>
          <a:prstGeom prst="rect">
            <a:avLst/>
          </a:prstGeom>
        </p:spPr>
      </p:pic>
    </p:spTree>
    <p:extLst>
      <p:ext uri="{BB962C8B-B14F-4D97-AF65-F5344CB8AC3E}">
        <p14:creationId xmlns:p14="http://schemas.microsoft.com/office/powerpoint/2010/main" val="338463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8/17/2022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 b="165"/>
          <a:stretch/>
        </p:blipFill>
        <p:spPr bwMode="auto">
          <a:xfrm>
            <a:off x="12696" y="-413360"/>
            <a:ext cx="9131304" cy="498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4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8/17/2022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5110"/>
          <a:stretch/>
        </p:blipFill>
        <p:spPr>
          <a:xfrm>
            <a:off x="-1" y="-1"/>
            <a:ext cx="9157394" cy="4572001"/>
          </a:xfrm>
          <a:prstGeom prst="rect">
            <a:avLst/>
          </a:prstGeom>
        </p:spPr>
      </p:pic>
    </p:spTree>
    <p:extLst>
      <p:ext uri="{BB962C8B-B14F-4D97-AF65-F5344CB8AC3E}">
        <p14:creationId xmlns:p14="http://schemas.microsoft.com/office/powerpoint/2010/main" val="317911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8/17/2022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66" b="18472"/>
          <a:stretch/>
        </p:blipFill>
        <p:spPr>
          <a:xfrm>
            <a:off x="0" y="1"/>
            <a:ext cx="9141210" cy="4684733"/>
          </a:xfrm>
          <a:prstGeom prst="rect">
            <a:avLst/>
          </a:prstGeom>
        </p:spPr>
      </p:pic>
    </p:spTree>
    <p:extLst>
      <p:ext uri="{BB962C8B-B14F-4D97-AF65-F5344CB8AC3E}">
        <p14:creationId xmlns:p14="http://schemas.microsoft.com/office/powerpoint/2010/main" val="245889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8/17/2022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6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643AB5E-CB7F-44C5-A4EA-57639DF27480}"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87718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43AB5E-CB7F-44C5-A4EA-57639DF27480}"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43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43AB5E-CB7F-44C5-A4EA-57639DF27480}"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326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43AB5E-CB7F-44C5-A4EA-57639DF27480}" type="datetimeFigureOut">
              <a:rPr lang="en-US" smtClean="0"/>
              <a:t>8/17/2022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1522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643AB5E-CB7F-44C5-A4EA-57639DF27480}" type="datetimeFigureOut">
              <a:rPr lang="en-US" smtClean="0"/>
              <a:pPr/>
              <a:t>8/17/2022</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93316"/>
      </p:ext>
    </p:extLst>
  </p:cSld>
  <p:clrMap bg1="lt1" tx1="dk1" bg2="lt2" tx2="dk2" accent1="accent1" accent2="accent2" accent3="accent3" accent4="accent4" accent5="accent5" accent6="accent6" hlink="hlink" folHlink="folHlink"/>
  <p:sldLayoutIdLst>
    <p:sldLayoutId id="2147483888" r:id="rId1"/>
    <p:sldLayoutId id="2147483900" r:id="rId2"/>
    <p:sldLayoutId id="2147483901" r:id="rId3"/>
    <p:sldLayoutId id="2147483902" r:id="rId4"/>
    <p:sldLayoutId id="2147483906"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3" r:id="rId17"/>
    <p:sldLayoutId id="2147483904" r:id="rId18"/>
    <p:sldLayoutId id="2147483905" r:id="rId19"/>
  </p:sldLayoutIdLst>
  <p:txStyles>
    <p:titleStyle>
      <a:lvl1pPr algn="l" defTabSz="914377"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7E68446-4038-49B5-B8A1-4A76145B2593}"/>
              </a:ext>
            </a:extLst>
          </p:cNvPr>
          <p:cNvSpPr txBox="1">
            <a:spLocks/>
          </p:cNvSpPr>
          <p:nvPr/>
        </p:nvSpPr>
        <p:spPr>
          <a:xfrm>
            <a:off x="435429" y="4887686"/>
            <a:ext cx="5690507" cy="1451667"/>
          </a:xfrm>
          <a:prstGeom prst="rect">
            <a:avLst/>
          </a:prstGeom>
        </p:spPr>
        <p:txBody>
          <a:bodyPr vert="horz" lIns="68580" tIns="34290" rIns="68580" bIns="34290" rtlCol="0" anchor="ctr">
            <a:normAutofit fontScale="92500" lnSpcReduction="20000"/>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Garamond" panose="02020404030301010803" pitchFamily="18" charset="0"/>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r"/>
            <a:r>
              <a:rPr lang="en-US" sz="2325" dirty="0"/>
              <a:t> </a:t>
            </a:r>
            <a:r>
              <a:rPr lang="en-US" sz="2800" dirty="0">
                <a:latin typeface="Franklin Gothic Demi" panose="020B0703020102020204" pitchFamily="34" charset="0"/>
              </a:rPr>
              <a:t>School/</a:t>
            </a:r>
            <a:r>
              <a:rPr lang="en-US" sz="2800" dirty="0" err="1">
                <a:latin typeface="Franklin Gothic Demi" panose="020B0703020102020204" pitchFamily="34" charset="0"/>
              </a:rPr>
              <a:t>Escuela</a:t>
            </a:r>
            <a:r>
              <a:rPr lang="en-US" sz="2800" dirty="0" smtClean="0">
                <a:latin typeface="Franklin Gothic Demi" panose="020B0703020102020204" pitchFamily="34" charset="0"/>
              </a:rPr>
              <a:t>: Jesse </a:t>
            </a:r>
            <a:r>
              <a:rPr lang="en-US" sz="2800" dirty="0">
                <a:latin typeface="Franklin Gothic Demi" panose="020B0703020102020204" pitchFamily="34" charset="0"/>
              </a:rPr>
              <a:t>D. Scott Elementary School</a:t>
            </a:r>
          </a:p>
          <a:p>
            <a:pPr algn="r"/>
            <a:r>
              <a:rPr lang="en-US" sz="2800" dirty="0">
                <a:latin typeface="Franklin Gothic Demi" panose="020B0703020102020204" pitchFamily="34" charset="0"/>
              </a:rPr>
              <a:t>Date/</a:t>
            </a:r>
            <a:r>
              <a:rPr lang="en-US" sz="2800" dirty="0" err="1">
                <a:latin typeface="Franklin Gothic Demi" panose="020B0703020102020204" pitchFamily="34" charset="0"/>
              </a:rPr>
              <a:t>Fecha</a:t>
            </a:r>
            <a:r>
              <a:rPr lang="en-US" sz="2800" dirty="0" smtClean="0">
                <a:latin typeface="Franklin Gothic Demi" panose="020B0703020102020204" pitchFamily="34" charset="0"/>
              </a:rPr>
              <a:t>: </a:t>
            </a:r>
            <a:r>
              <a:rPr lang="en-US" sz="2800" dirty="0" smtClean="0">
                <a:latin typeface="Franklin Gothic Demi" panose="020B0703020102020204" pitchFamily="34" charset="0"/>
              </a:rPr>
              <a:t>August 17, 2022 </a:t>
            </a:r>
            <a:endParaRPr lang="en-US" sz="2800" dirty="0">
              <a:latin typeface="Franklin Gothic Demi" panose="020B0703020102020204" pitchFamily="34" charset="0"/>
            </a:endParaRPr>
          </a:p>
          <a:p>
            <a:pPr algn="r"/>
            <a:r>
              <a:rPr lang="en-US" sz="2800" dirty="0">
                <a:latin typeface="Franklin Gothic Demi" panose="020B0703020102020204" pitchFamily="34" charset="0"/>
              </a:rPr>
              <a:t>Time/Hora: </a:t>
            </a:r>
            <a:r>
              <a:rPr lang="en-US" sz="2800" dirty="0" smtClean="0">
                <a:latin typeface="Franklin Gothic Demi" panose="020B0703020102020204" pitchFamily="34" charset="0"/>
              </a:rPr>
              <a:t>3:00 </a:t>
            </a:r>
            <a:r>
              <a:rPr lang="en-US" sz="2800" dirty="0" smtClean="0">
                <a:latin typeface="Franklin Gothic Demi" panose="020B0703020102020204" pitchFamily="34" charset="0"/>
              </a:rPr>
              <a:t>pm</a:t>
            </a:r>
            <a:endParaRPr lang="en-US" sz="2800" dirty="0">
              <a:latin typeface="Franklin Gothic Demi" panose="020B0703020102020204" pitchFamily="34" charset="0"/>
            </a:endParaRPr>
          </a:p>
        </p:txBody>
      </p:sp>
      <p:sp>
        <p:nvSpPr>
          <p:cNvPr id="3" name="Title 1">
            <a:extLst>
              <a:ext uri="{FF2B5EF4-FFF2-40B4-BE49-F238E27FC236}">
                <a16:creationId xmlns:a16="http://schemas.microsoft.com/office/drawing/2014/main" id="{7FB9CBFE-D626-4E14-8995-469CEB216559}"/>
              </a:ext>
            </a:extLst>
          </p:cNvPr>
          <p:cNvSpPr txBox="1">
            <a:spLocks/>
          </p:cNvSpPr>
          <p:nvPr/>
        </p:nvSpPr>
        <p:spPr>
          <a:xfrm>
            <a:off x="6400800" y="327546"/>
            <a:ext cx="2743199" cy="3875592"/>
          </a:xfrm>
          <a:prstGeom prst="rect">
            <a:avLst/>
          </a:prstGeom>
        </p:spPr>
        <p:txBody>
          <a:bodyPr vert="horz" lIns="68580" tIns="34290" rIns="68580" bIns="34290" rtlCol="0" anchor="ctr">
            <a:noAutofit/>
          </a:bodyPr>
          <a:lst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a:lstStyle>
          <a:p>
            <a:r>
              <a:rPr lang="en-US" sz="3600" b="1" dirty="0">
                <a:solidFill>
                  <a:schemeClr val="bg1"/>
                </a:solidFill>
                <a:latin typeface="Franklin Gothic Demi" panose="020B0703020102020204" pitchFamily="34" charset="0"/>
              </a:rPr>
              <a:t>TITLE I Annual </a:t>
            </a:r>
          </a:p>
          <a:p>
            <a:r>
              <a:rPr lang="en-US" sz="3600" b="1" dirty="0">
                <a:solidFill>
                  <a:schemeClr val="bg1"/>
                </a:solidFill>
                <a:latin typeface="Franklin Gothic Demi" panose="020B0703020102020204" pitchFamily="34" charset="0"/>
              </a:rPr>
              <a:t>Parent Meeting </a:t>
            </a:r>
            <a:br>
              <a:rPr lang="en-US" sz="3600" b="1" dirty="0">
                <a:solidFill>
                  <a:schemeClr val="bg1"/>
                </a:solidFill>
                <a:latin typeface="Franklin Gothic Demi" panose="020B0703020102020204" pitchFamily="34" charset="0"/>
              </a:rPr>
            </a:br>
            <a:r>
              <a:rPr lang="en-US" sz="2400" b="1" dirty="0">
                <a:solidFill>
                  <a:schemeClr val="bg1"/>
                </a:solidFill>
              </a:rPr>
              <a:t/>
            </a:r>
            <a:br>
              <a:rPr lang="en-US" sz="2400" b="1" dirty="0">
                <a:solidFill>
                  <a:schemeClr val="bg1"/>
                </a:solidFill>
              </a:rPr>
            </a:br>
            <a:r>
              <a:rPr lang="en-US" sz="2800" b="1" dirty="0">
                <a:solidFill>
                  <a:schemeClr val="bg1"/>
                </a:solidFill>
                <a:latin typeface="Franklin Gothic Demi" panose="020B0703020102020204" pitchFamily="34" charset="0"/>
              </a:rPr>
              <a:t>(</a:t>
            </a:r>
            <a:r>
              <a:rPr lang="en-US" sz="2800" b="1" dirty="0" err="1">
                <a:solidFill>
                  <a:schemeClr val="bg1"/>
                </a:solidFill>
                <a:latin typeface="Franklin Gothic Demi" panose="020B0703020102020204" pitchFamily="34" charset="0"/>
              </a:rPr>
              <a:t>Reunión</a:t>
            </a:r>
            <a:r>
              <a:rPr lang="en-US" sz="2800" b="1" dirty="0">
                <a:solidFill>
                  <a:schemeClr val="bg1"/>
                </a:solidFill>
                <a:latin typeface="Franklin Gothic Demi" panose="020B0703020102020204" pitchFamily="34" charset="0"/>
              </a:rPr>
              <a:t> </a:t>
            </a:r>
            <a:r>
              <a:rPr lang="en-US" sz="2800" b="1" dirty="0" err="1">
                <a:solidFill>
                  <a:schemeClr val="bg1"/>
                </a:solidFill>
                <a:latin typeface="Franklin Gothic Demi" panose="020B0703020102020204" pitchFamily="34" charset="0"/>
              </a:rPr>
              <a:t>Anual</a:t>
            </a:r>
            <a:r>
              <a:rPr lang="en-US" sz="2800" b="1" dirty="0">
                <a:solidFill>
                  <a:schemeClr val="bg1"/>
                </a:solidFill>
                <a:latin typeface="Franklin Gothic Demi" panose="020B0703020102020204" pitchFamily="34" charset="0"/>
              </a:rPr>
              <a:t> de Padres de </a:t>
            </a:r>
            <a:r>
              <a:rPr lang="en-US" sz="2800" b="1" dirty="0" err="1">
                <a:solidFill>
                  <a:schemeClr val="bg1"/>
                </a:solidFill>
                <a:latin typeface="Franklin Gothic Demi" panose="020B0703020102020204" pitchFamily="34" charset="0"/>
              </a:rPr>
              <a:t>Titulo</a:t>
            </a:r>
            <a:r>
              <a:rPr lang="en-US" sz="2800" b="1" dirty="0">
                <a:solidFill>
                  <a:schemeClr val="bg1"/>
                </a:solidFill>
                <a:latin typeface="Franklin Gothic Demi" panose="020B0703020102020204" pitchFamily="34" charset="0"/>
              </a:rPr>
              <a:t> I)</a:t>
            </a:r>
          </a:p>
        </p:txBody>
      </p:sp>
    </p:spTree>
    <p:extLst>
      <p:ext uri="{BB962C8B-B14F-4D97-AF65-F5344CB8AC3E}">
        <p14:creationId xmlns:p14="http://schemas.microsoft.com/office/powerpoint/2010/main" val="3764114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033516"/>
            <a:ext cx="7420561" cy="4275844"/>
          </a:xfrm>
          <a:solidFill>
            <a:srgbClr val="B4E6CD"/>
          </a:solidFill>
        </p:spPr>
        <p:txBody>
          <a:bodyPr>
            <a:normAutofit/>
          </a:bodyPr>
          <a:lstStyle/>
          <a:p>
            <a:pPr marL="0" indent="0">
              <a:spcAft>
                <a:spcPts val="0"/>
              </a:spcAft>
              <a:buNone/>
              <a:defRPr/>
            </a:pPr>
            <a:endParaRPr lang="en-US" sz="1050" dirty="0">
              <a:solidFill>
                <a:srgbClr val="5588BB"/>
              </a:solidFill>
            </a:endParaRPr>
          </a:p>
          <a:p>
            <a:pPr marL="630936" lvl="1" indent="-457200">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receive periodic progress reports on the child and the school.          </a:t>
            </a:r>
            <a:r>
              <a:rPr lang="en-US" sz="2600" i="1" dirty="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El </a:t>
            </a:r>
            <a:r>
              <a:rPr lang="es-ES" sz="2600" i="1" u="sng" dirty="0">
                <a:solidFill>
                  <a:schemeClr val="accent1">
                    <a:lumMod val="75000"/>
                  </a:schemeClr>
                </a:solidFill>
                <a:latin typeface="Franklin Gothic Demi" panose="020B0703020102020204" pitchFamily="34" charset="0"/>
              </a:rPr>
              <a:t>derecho</a:t>
            </a:r>
            <a:r>
              <a:rPr lang="es-ES" sz="2600" i="1" dirty="0">
                <a:solidFill>
                  <a:schemeClr val="accent1">
                    <a:lumMod val="75000"/>
                  </a:schemeClr>
                </a:solidFill>
                <a:latin typeface="Franklin Gothic Demi" panose="020B0703020102020204" pitchFamily="34" charset="0"/>
              </a:rPr>
              <a:t> de recibir informes de progreso académico del niño/a y de la escuela periódicamente.)</a:t>
            </a:r>
          </a:p>
          <a:p>
            <a:pPr marL="173736" lvl="1" indent="0">
              <a:buNone/>
              <a:defRPr/>
            </a:pPr>
            <a:endParaRPr lang="es-ES" sz="2600" dirty="0">
              <a:solidFill>
                <a:srgbClr val="5588BB"/>
              </a:solidFill>
              <a:latin typeface="Franklin Gothic Demi" panose="020B0703020102020204" pitchFamily="34" charset="0"/>
            </a:endParaRPr>
          </a:p>
          <a:p>
            <a:pPr marL="630936" lvl="1" indent="-457200">
              <a:buFont typeface="Wingdings" panose="05000000000000000000" pitchFamily="2" charset="2"/>
              <a:buChar char="§"/>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request information about the qualifications of their child’s teacher.           </a:t>
            </a:r>
            <a:r>
              <a:rPr lang="en-US" sz="2600" i="1" dirty="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solicitar información acerca de  las credenciales del maestro de su hijo/a.)</a:t>
            </a:r>
            <a:endParaRPr lang="en-US" sz="2600" i="1" dirty="0">
              <a:solidFill>
                <a:schemeClr val="accent1">
                  <a:lumMod val="75000"/>
                </a:schemeClr>
              </a:solidFill>
              <a:latin typeface="Franklin Gothic Demi" panose="020B0703020102020204" pitchFamily="34" charset="0"/>
            </a:endParaRPr>
          </a:p>
        </p:txBody>
      </p:sp>
      <p:sp>
        <p:nvSpPr>
          <p:cNvPr id="8" name="Rectangle 7"/>
          <p:cNvSpPr/>
          <p:nvPr/>
        </p:nvSpPr>
        <p:spPr>
          <a:xfrm>
            <a:off x="768096" y="394479"/>
            <a:ext cx="7420561" cy="1138773"/>
          </a:xfrm>
          <a:prstGeom prst="rect">
            <a:avLst/>
          </a:prstGeom>
          <a:solidFill>
            <a:srgbClr val="B4E6CD"/>
          </a:solidFill>
        </p:spPr>
        <p:txBody>
          <a:bodyPr wrap="square">
            <a:spAutoFit/>
          </a:bodyPr>
          <a:lstStyle/>
          <a:p>
            <a:pPr algn="ctr">
              <a:defRPr/>
            </a:pPr>
            <a:r>
              <a:rPr lang="en-US" sz="4000" dirty="0">
                <a:latin typeface="Franklin Gothic Demi Cond" panose="020B0706030402020204" pitchFamily="34" charset="0"/>
              </a:rPr>
              <a:t>Parents’ Rights and Responsibilities </a:t>
            </a:r>
            <a:r>
              <a:rPr lang="es-MX" sz="2800" i="1" dirty="0">
                <a:solidFill>
                  <a:schemeClr val="accent1">
                    <a:lumMod val="75000"/>
                  </a:schemeClr>
                </a:solidFill>
                <a:latin typeface="Franklin Gothic Demi Cond" panose="020B0706030402020204" pitchFamily="34" charset="0"/>
              </a:rPr>
              <a:t>(Derechos de los padres y sus responsabilidades</a:t>
            </a:r>
            <a:r>
              <a:rPr lang="en-US" sz="2800" i="1" dirty="0">
                <a:solidFill>
                  <a:schemeClr val="accent1">
                    <a:lumMod val="75000"/>
                  </a:schemeClr>
                </a:solidFill>
                <a:latin typeface="Franklin Gothic Demi Cond" panose="020B0706030402020204" pitchFamily="34" charset="0"/>
              </a:rPr>
              <a:t>)</a:t>
            </a:r>
          </a:p>
        </p:txBody>
      </p:sp>
    </p:spTree>
    <p:extLst>
      <p:ext uri="{BB962C8B-B14F-4D97-AF65-F5344CB8AC3E}">
        <p14:creationId xmlns:p14="http://schemas.microsoft.com/office/powerpoint/2010/main" val="1264083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3" y="859809"/>
            <a:ext cx="7788075" cy="5242723"/>
          </a:xfrm>
          <a:solidFill>
            <a:srgbClr val="B4E6CD"/>
          </a:solidFill>
        </p:spPr>
        <p:txBody>
          <a:bodyPr>
            <a:noAutofit/>
          </a:bodyPr>
          <a:lstStyle/>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help decide if the school’s Title I program is meeting the needs of their child.</a:t>
            </a:r>
            <a:r>
              <a:rPr lang="en-US" sz="2800" dirty="0">
                <a:latin typeface="Franklin Gothic Demi" panose="020B0703020102020204" pitchFamily="34" charset="0"/>
              </a:rPr>
              <a:t>                                                        </a:t>
            </a:r>
            <a:r>
              <a:rPr lang="en-US" sz="2600" i="1" dirty="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ayudar a decidir si el programa de Titulo I dentro de la escuela esta llenando las necesidades de su hijo/a.)</a:t>
            </a:r>
          </a:p>
          <a:p>
            <a:pPr marL="235458" lvl="1" indent="0" defTabSz="457200">
              <a:spcBef>
                <a:spcPct val="20000"/>
              </a:spcBef>
              <a:spcAft>
                <a:spcPts val="0"/>
              </a:spcAft>
              <a:buClr>
                <a:srgbClr val="5588BB"/>
              </a:buClr>
              <a:buSzPct val="115000"/>
              <a:buNone/>
              <a:defRPr/>
            </a:pPr>
            <a:endParaRPr lang="en-US" sz="1000" dirty="0">
              <a:solidFill>
                <a:srgbClr val="A8BF4D"/>
              </a:solidFill>
              <a:latin typeface="Franklin Gothic Demi" panose="020B0703020102020204" pitchFamily="34" charset="0"/>
            </a:endParaRPr>
          </a:p>
          <a:p>
            <a:pPr marL="235458" lvl="1" indent="0" defTabSz="457200">
              <a:spcBef>
                <a:spcPct val="20000"/>
              </a:spcBef>
              <a:spcAft>
                <a:spcPts val="0"/>
              </a:spcAft>
              <a:buClr>
                <a:srgbClr val="5588BB"/>
              </a:buClr>
              <a:buSzPct val="115000"/>
              <a:buNone/>
              <a:defRPr/>
            </a:pPr>
            <a:endParaRPr lang="en-US" sz="1000" dirty="0">
              <a:solidFill>
                <a:srgbClr val="A8BF4D"/>
              </a:solidFill>
              <a:latin typeface="Franklin Gothic Demi" panose="020B07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offer suggestions for academic improvement and increased parental involvement.                                  </a:t>
            </a:r>
            <a:r>
              <a:rPr lang="en-US" sz="2600" i="1" dirty="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ofrecer sugerencias para un mejoramiento académico y aumentar la participación de los padres.)</a:t>
            </a:r>
          </a:p>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414586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4" y="668741"/>
            <a:ext cx="7360608" cy="5677468"/>
          </a:xfrm>
          <a:solidFill>
            <a:srgbClr val="B4E6CD"/>
          </a:solidFill>
        </p:spPr>
        <p:txBody>
          <a:bodyPr>
            <a:noAutofit/>
          </a:bodyPr>
          <a:lstStyle/>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share information with the teacher about their child’s interests and abilities</a:t>
            </a:r>
            <a:r>
              <a:rPr lang="en-US" sz="2600" dirty="0">
                <a:latin typeface="Franklin Gothic Book" panose="020B0503020102020204" pitchFamily="34" charset="0"/>
              </a:rPr>
              <a:t>.</a:t>
            </a:r>
            <a:r>
              <a:rPr lang="en-US" sz="2600" dirty="0">
                <a:solidFill>
                  <a:srgbClr val="422C16"/>
                </a:solidFill>
                <a:latin typeface="Franklin Gothic Book" panose="020B0503020102020204" pitchFamily="34" charset="0"/>
              </a:rPr>
              <a:t>                                                              </a:t>
            </a:r>
            <a:r>
              <a:rPr lang="en-US" sz="2400" i="1" dirty="0">
                <a:solidFill>
                  <a:schemeClr val="accent1">
                    <a:lumMod val="75000"/>
                  </a:schemeClr>
                </a:solidFill>
                <a:latin typeface="Franklin Gothic Demi" panose="020B0703020102020204" pitchFamily="34" charset="0"/>
              </a:rPr>
              <a:t>(</a:t>
            </a:r>
            <a:r>
              <a:rPr lang="es-MX" sz="2400" i="1" dirty="0">
                <a:solidFill>
                  <a:schemeClr val="accent1">
                    <a:lumMod val="75000"/>
                  </a:schemeClr>
                </a:solidFill>
                <a:latin typeface="Franklin Gothic Demi" panose="020B0703020102020204" pitchFamily="34" charset="0"/>
              </a:rPr>
              <a:t>La </a:t>
            </a:r>
            <a:r>
              <a:rPr lang="es-MX" sz="2400" i="1" u="sng" dirty="0">
                <a:solidFill>
                  <a:schemeClr val="accent1">
                    <a:lumMod val="75000"/>
                  </a:schemeClr>
                </a:solidFill>
                <a:latin typeface="Franklin Gothic Demi" panose="020B0703020102020204" pitchFamily="34" charset="0"/>
              </a:rPr>
              <a:t>responsabilidad</a:t>
            </a:r>
            <a:r>
              <a:rPr lang="es-MX" sz="2400" i="1" dirty="0">
                <a:solidFill>
                  <a:schemeClr val="accent1">
                    <a:lumMod val="75000"/>
                  </a:schemeClr>
                </a:solidFill>
                <a:latin typeface="Franklin Gothic Demi" panose="020B0703020102020204" pitchFamily="34" charset="0"/>
              </a:rPr>
              <a:t> de compartir información con el maestro tocante a los intereses y las habilidades del niño/a.)</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s-MX" sz="2400" dirty="0">
              <a:solidFill>
                <a:srgbClr val="5588BB"/>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attend parent conferences and to communicate regularly with the school concerning their child’s academic progress.  </a:t>
            </a:r>
            <a:r>
              <a:rPr lang="en-US" sz="2600" dirty="0"/>
              <a:t>                                            </a:t>
            </a:r>
            <a:r>
              <a:rPr lang="en-US" sz="2400" i="1" dirty="0">
                <a:solidFill>
                  <a:schemeClr val="accent1">
                    <a:lumMod val="75000"/>
                  </a:schemeClr>
                </a:solidFill>
                <a:latin typeface="Franklin Gothic Demi" panose="020B0703020102020204" pitchFamily="34" charset="0"/>
              </a:rPr>
              <a:t>(La </a:t>
            </a:r>
            <a:r>
              <a:rPr lang="es-ES" sz="2400" i="1" u="sng" dirty="0">
                <a:solidFill>
                  <a:schemeClr val="accent1">
                    <a:lumMod val="75000"/>
                  </a:schemeClr>
                </a:solidFill>
                <a:latin typeface="Franklin Gothic Demi" panose="020B0703020102020204" pitchFamily="34" charset="0"/>
              </a:rPr>
              <a:t>responsabilidad</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asistir</a:t>
            </a:r>
            <a:r>
              <a:rPr lang="en-US" sz="2400" i="1" dirty="0">
                <a:solidFill>
                  <a:schemeClr val="accent1">
                    <a:lumMod val="75000"/>
                  </a:schemeClr>
                </a:solidFill>
                <a:latin typeface="Franklin Gothic Demi" panose="020B0703020102020204" pitchFamily="34" charset="0"/>
              </a:rPr>
              <a:t> a </a:t>
            </a:r>
            <a:r>
              <a:rPr lang="es-ES" sz="2400" i="1" dirty="0">
                <a:solidFill>
                  <a:schemeClr val="accent1">
                    <a:lumMod val="75000"/>
                  </a:schemeClr>
                </a:solidFill>
                <a:latin typeface="Franklin Gothic Demi" panose="020B0703020102020204" pitchFamily="34" charset="0"/>
              </a:rPr>
              <a:t>conferencias</a:t>
            </a:r>
            <a:r>
              <a:rPr lang="en-US" sz="2400" i="1" dirty="0">
                <a:solidFill>
                  <a:schemeClr val="accent1">
                    <a:lumMod val="75000"/>
                  </a:schemeClr>
                </a:solidFill>
                <a:latin typeface="Franklin Gothic Demi" panose="020B0703020102020204" pitchFamily="34" charset="0"/>
              </a:rPr>
              <a:t> de padres y de </a:t>
            </a:r>
            <a:r>
              <a:rPr lang="es-ES" sz="2400" i="1" dirty="0">
                <a:solidFill>
                  <a:schemeClr val="accent1">
                    <a:lumMod val="75000"/>
                  </a:schemeClr>
                </a:solidFill>
                <a:latin typeface="Franklin Gothic Demi" panose="020B0703020102020204" pitchFamily="34" charset="0"/>
              </a:rPr>
              <a:t>comunicarse</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regularmente</a:t>
            </a:r>
            <a:r>
              <a:rPr lang="en-US" sz="2400" i="1" dirty="0">
                <a:solidFill>
                  <a:schemeClr val="accent1">
                    <a:lumMod val="75000"/>
                  </a:schemeClr>
                </a:solidFill>
                <a:latin typeface="Franklin Gothic Demi" panose="020B0703020102020204" pitchFamily="34" charset="0"/>
              </a:rPr>
              <a:t> con la </a:t>
            </a:r>
            <a:r>
              <a:rPr lang="es-ES" sz="2400" i="1" dirty="0">
                <a:solidFill>
                  <a:schemeClr val="accent1">
                    <a:lumMod val="75000"/>
                  </a:schemeClr>
                </a:solidFill>
                <a:latin typeface="Franklin Gothic Demi" panose="020B0703020102020204" pitchFamily="34" charset="0"/>
              </a:rPr>
              <a:t>escuela</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acerca del</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progreso</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académico</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sus</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niños</a:t>
            </a:r>
            <a:r>
              <a:rPr lang="en-US" sz="2400" i="1" dirty="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3868960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8914" y="1009934"/>
            <a:ext cx="7788075" cy="5090617"/>
          </a:xfrm>
          <a:solidFill>
            <a:srgbClr val="B4E6CD"/>
          </a:solidFill>
        </p:spPr>
        <p:txBody>
          <a:bodyPr>
            <a:normAutofit/>
          </a:bodyPr>
          <a:lstStyle/>
          <a:p>
            <a:pPr marL="692658" lvl="1" indent="-457200">
              <a:spcAft>
                <a:spcPts val="0"/>
              </a:spcAft>
              <a:buClr>
                <a:srgbClr val="5588BB"/>
              </a:buClr>
              <a:buFont typeface="Wingdings" panose="05000000000000000000" pitchFamily="2" charset="2"/>
              <a:buChar char="§"/>
              <a:defRPr/>
            </a:pPr>
            <a:r>
              <a:rPr lang="en-US" sz="3200" dirty="0">
                <a:latin typeface="Franklin Gothic Demi" panose="020B0703020102020204" pitchFamily="34" charset="0"/>
              </a:rPr>
              <a:t>The </a:t>
            </a:r>
            <a:r>
              <a:rPr lang="en-US" sz="3200" u="sng" dirty="0">
                <a:latin typeface="Franklin Gothic Demi" panose="020B0703020102020204" pitchFamily="34" charset="0"/>
              </a:rPr>
              <a:t>responsibility</a:t>
            </a:r>
            <a:r>
              <a:rPr lang="en-US" sz="3200" dirty="0">
                <a:latin typeface="Franklin Gothic Demi" panose="020B0703020102020204" pitchFamily="34" charset="0"/>
              </a:rPr>
              <a:t> to ensure their child attends school regularly, completes all homework and classroom assignments, and adheres to the District’s Educational Accord, Honor Code, and school behavior policies.    </a:t>
            </a:r>
          </a:p>
          <a:p>
            <a:pPr marL="235458" lvl="1" indent="0">
              <a:spcAft>
                <a:spcPts val="0"/>
              </a:spcAft>
              <a:buClr>
                <a:srgbClr val="5588BB"/>
              </a:buClr>
              <a:buNone/>
              <a:defRPr/>
            </a:pPr>
            <a:endParaRPr lang="en-US" sz="2400" i="1" dirty="0">
              <a:solidFill>
                <a:schemeClr val="accent1">
                  <a:lumMod val="75000"/>
                </a:schemeClr>
              </a:solidFill>
              <a:latin typeface="Franklin Gothic Demi" panose="020B0703020102020204" pitchFamily="34" charset="0"/>
            </a:endParaRPr>
          </a:p>
          <a:p>
            <a:pPr marL="235458" lvl="1" indent="0">
              <a:spcAft>
                <a:spcPts val="0"/>
              </a:spcAft>
              <a:buClr>
                <a:srgbClr val="5588BB"/>
              </a:buClr>
              <a:buNone/>
              <a:defRPr/>
            </a:pPr>
            <a:r>
              <a:rPr lang="en-US" sz="2600" i="1" dirty="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La </a:t>
            </a:r>
            <a:r>
              <a:rPr lang="es-ES" sz="2600" i="1" u="sng" dirty="0">
                <a:solidFill>
                  <a:schemeClr val="accent1">
                    <a:lumMod val="75000"/>
                  </a:schemeClr>
                </a:solidFill>
                <a:latin typeface="Franklin Gothic Demi" panose="020B0703020102020204" pitchFamily="34" charset="0"/>
              </a:rPr>
              <a:t>responsabilidad</a:t>
            </a:r>
            <a:r>
              <a:rPr lang="es-ES" sz="2600" i="1" dirty="0">
                <a:solidFill>
                  <a:schemeClr val="accent1">
                    <a:lumMod val="75000"/>
                  </a:schemeClr>
                </a:solidFill>
                <a:latin typeface="Franklin Gothic Demi" panose="020B0703020102020204" pitchFamily="34" charset="0"/>
              </a:rPr>
              <a:t> de asegurar que sus hijos asistan a la escuela regularmente, completen todas las tareas y en las del aula, y se adhiere al Acuerdo de la Educación del distrito, código de honor, y las normas de conducta en la escuela.)</a:t>
            </a:r>
            <a:endParaRPr lang="en-US" sz="2600" i="1" dirty="0">
              <a:solidFill>
                <a:schemeClr val="accent1">
                  <a:lumMod val="75000"/>
                </a:schemeClr>
              </a:solidFill>
              <a:latin typeface="Franklin Gothic Demi" panose="020B0703020102020204" pitchFamily="34" charset="0"/>
            </a:endParaRPr>
          </a:p>
          <a:p>
            <a:pPr marL="841251" lvl="1" indent="-457200">
              <a:spcAft>
                <a:spcPts val="0"/>
              </a:spcAft>
              <a:buClr>
                <a:srgbClr val="5588BB"/>
              </a:buClr>
              <a:buFont typeface="Wingdings" panose="05000000000000000000" pitchFamily="2" charset="2"/>
              <a:buChar char="§"/>
              <a:defRPr/>
            </a:pPr>
            <a:endParaRPr lang="es-MX" sz="2600" dirty="0">
              <a:solidFill>
                <a:srgbClr val="422C16"/>
              </a:solidFill>
            </a:endParaRPr>
          </a:p>
          <a:p>
            <a:pPr lvl="0" defTabSz="457200">
              <a:lnSpc>
                <a:spcPct val="100000"/>
              </a:lnSpc>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Garamond"/>
            </a:endParaRPr>
          </a:p>
        </p:txBody>
      </p:sp>
    </p:spTree>
    <p:extLst>
      <p:ext uri="{BB962C8B-B14F-4D97-AF65-F5344CB8AC3E}">
        <p14:creationId xmlns:p14="http://schemas.microsoft.com/office/powerpoint/2010/main" val="1040805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10223" y="2622615"/>
            <a:ext cx="7788075" cy="3293205"/>
          </a:xfrm>
        </p:spPr>
        <p:txBody>
          <a:bodyPr>
            <a:normAutofit/>
          </a:bodyPr>
          <a:lstStyle/>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400" dirty="0">
              <a:solidFill>
                <a:srgbClr val="422C16"/>
              </a:solidFill>
              <a:latin typeface="Garamond"/>
            </a:endParaRPr>
          </a:p>
          <a:p>
            <a:pPr marL="0" lvl="0" indent="0" defTabSz="457200">
              <a:lnSpc>
                <a:spcPct val="100000"/>
              </a:lnSpc>
              <a:spcBef>
                <a:spcPct val="20000"/>
              </a:spcBef>
              <a:spcAft>
                <a:spcPts val="600"/>
              </a:spcAft>
              <a:buClr>
                <a:srgbClr val="83992A"/>
              </a:buClr>
              <a:buSzPct val="115000"/>
              <a:buNone/>
              <a:defRPr/>
            </a:pPr>
            <a:r>
              <a:rPr lang="en-US" altLang="en-US" sz="3200" dirty="0">
                <a:latin typeface="Franklin Gothic Demi" panose="020B0703020102020204" pitchFamily="34" charset="0"/>
              </a:rPr>
              <a:t>Let’s review the Parent and Family Engagement Policy currently in place. </a:t>
            </a:r>
          </a:p>
          <a:p>
            <a:pPr marL="0" lvl="0" indent="0" defTabSz="457200">
              <a:lnSpc>
                <a:spcPct val="100000"/>
              </a:lnSpc>
              <a:spcBef>
                <a:spcPct val="20000"/>
              </a:spcBef>
              <a:spcAft>
                <a:spcPts val="600"/>
              </a:spcAft>
              <a:buClr>
                <a:srgbClr val="83992A"/>
              </a:buClr>
              <a:buSzPct val="115000"/>
              <a:buNone/>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Revisemos la Norma de Participación de los Padres actualmente implementada.)</a:t>
            </a:r>
            <a:endParaRPr lang="en-US" altLang="en-US" sz="2800" i="1" dirty="0">
              <a:solidFill>
                <a:schemeClr val="accent1">
                  <a:lumMod val="75000"/>
                </a:schemeClr>
              </a:solidFill>
              <a:latin typeface="Franklin Gothic Demi" panose="020B0703020102020204" pitchFamily="34" charset="0"/>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859971" y="716340"/>
            <a:ext cx="7164914" cy="1815882"/>
          </a:xfrm>
          <a:prstGeom prst="rect">
            <a:avLst/>
          </a:prstGeom>
        </p:spPr>
        <p:txBody>
          <a:bodyPr wrap="square">
            <a:spAutoFit/>
          </a:bodyPr>
          <a:lstStyle/>
          <a:p>
            <a:pPr algn="ctr"/>
            <a:r>
              <a:rPr lang="en-US" sz="4400" b="1" cap="all" dirty="0">
                <a:ln w="500">
                  <a:solidFill>
                    <a:srgbClr val="DADADA">
                      <a:shade val="20000"/>
                      <a:satMod val="120000"/>
                    </a:srgbClr>
                  </a:solidFill>
                </a:ln>
                <a:latin typeface="Franklin Gothic Demi" panose="020B0703020102020204" pitchFamily="34" charset="0"/>
                <a:ea typeface="+mj-ea"/>
                <a:cs typeface="+mj-cs"/>
              </a:rPr>
              <a:t>Parent And Family </a:t>
            </a:r>
          </a:p>
          <a:p>
            <a:pPr algn="ctr"/>
            <a:r>
              <a:rPr lang="en-US" sz="4400" b="1" cap="all" dirty="0">
                <a:ln w="500">
                  <a:solidFill>
                    <a:srgbClr val="DADADA">
                      <a:shade val="20000"/>
                      <a:satMod val="120000"/>
                    </a:srgbClr>
                  </a:solidFill>
                </a:ln>
                <a:latin typeface="Franklin Gothic Demi" panose="020B0703020102020204" pitchFamily="34" charset="0"/>
                <a:ea typeface="+mj-ea"/>
                <a:cs typeface="+mj-cs"/>
              </a:rPr>
              <a:t>Engagement Policy </a:t>
            </a:r>
            <a:r>
              <a:rPr lang="en-US" sz="3200" dirty="0">
                <a:ln w="3175" cmpd="sng">
                  <a:noFill/>
                </a:ln>
                <a:solidFill>
                  <a:srgbClr val="83992A">
                    <a:lumMod val="75000"/>
                  </a:srgbClr>
                </a:solidFill>
                <a:latin typeface="Franklin Gothic Demi" panose="020B0703020102020204" pitchFamily="34" charset="0"/>
                <a:ea typeface="+mj-ea"/>
                <a:cs typeface="+mj-cs"/>
              </a:rPr>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a:ln w="3175" cmpd="sng">
                  <a:noFill/>
                </a:ln>
                <a:solidFill>
                  <a:schemeClr val="accent1">
                    <a:lumMod val="75000"/>
                  </a:schemeClr>
                </a:solidFill>
                <a:latin typeface="Franklin Gothic Demi" panose="020B0703020102020204" pitchFamily="34" charset="0"/>
                <a:ea typeface="+mj-ea"/>
                <a:cs typeface="+mj-cs"/>
              </a:rPr>
              <a:t>(</a:t>
            </a:r>
            <a:r>
              <a:rPr lang="es-ES" sz="2400" i="1" dirty="0">
                <a:ln w="3175" cmpd="sng">
                  <a:noFill/>
                </a:ln>
                <a:solidFill>
                  <a:schemeClr val="accent1">
                    <a:lumMod val="75000"/>
                  </a:schemeClr>
                </a:solidFill>
                <a:latin typeface="Franklin Gothic Demi" panose="020B0703020102020204" pitchFamily="34" charset="0"/>
                <a:ea typeface="+mj-ea"/>
                <a:cs typeface="+mj-cs"/>
              </a:rPr>
              <a:t>la 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15258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and family Engagement Policy</a:t>
            </a:r>
            <a:endParaRPr lang="en-US" dirty="0"/>
          </a:p>
        </p:txBody>
      </p:sp>
      <p:sp>
        <p:nvSpPr>
          <p:cNvPr id="3" name="Content Placeholder 2"/>
          <p:cNvSpPr>
            <a:spLocks noGrp="1"/>
          </p:cNvSpPr>
          <p:nvPr>
            <p:ph idx="1"/>
          </p:nvPr>
        </p:nvSpPr>
        <p:spPr/>
        <p:txBody>
          <a:bodyPr>
            <a:normAutofit fontScale="85000" lnSpcReduction="20000"/>
          </a:bodyPr>
          <a:lstStyle/>
          <a:p>
            <a:r>
              <a:rPr lang="en-US" dirty="0"/>
              <a:t>Administration and staff at Jesse D. Scott Elementary School and a panel of parents have jointly developed the following Parent and Family Engagement Plan for the 2022-2023 school year. The Parent and Family Engagement Policy was drafted initially on May </a:t>
            </a:r>
            <a:r>
              <a:rPr lang="en-US" dirty="0" smtClean="0"/>
              <a:t>18, </a:t>
            </a:r>
            <a:r>
              <a:rPr lang="en-US" dirty="0"/>
              <a:t>2021.  A draft of the policy was provided on May 18, 2021 and August through the school website for parent review.  Parents provided input to the policy on August 8, 2022 and August 17, 2022.  The completed policy was presented to parents in English and Spanish through the school website on August 24, 2022.  The information discussed included the Districtwide Survey Results, School Organization Team, Snack Time with Books, and other school-related information.  All information from the annual meeting will be posted on the school website for parents to view as needed.  </a:t>
            </a:r>
          </a:p>
          <a:p>
            <a:r>
              <a:rPr lang="en-US" dirty="0"/>
              <a:t> </a:t>
            </a:r>
            <a:r>
              <a:rPr lang="en-US" dirty="0" smtClean="0"/>
              <a:t>A </a:t>
            </a:r>
            <a:r>
              <a:rPr lang="en-US" dirty="0"/>
              <a:t>copy of the Parent and Family Engagement Policy is available on the school website.  Jesse D. Scott Elementary School involves parents in an organized, ongoing, and timely way to plan and review to improve the Parent and Family Engagement Plan and School Performance Plan.  Parents are invited to attend the School Organization Team meeting, which is held on the third Wednesday of every month, to discuss and review the Parent and Family Engagement Policy.  Staff is available in the front office to translate in Spanish for those parents who need language assistance.</a:t>
            </a:r>
          </a:p>
          <a:p>
            <a:endParaRPr lang="en-US" dirty="0"/>
          </a:p>
        </p:txBody>
      </p:sp>
    </p:spTree>
    <p:extLst>
      <p:ext uri="{BB962C8B-B14F-4D97-AF65-F5344CB8AC3E}">
        <p14:creationId xmlns:p14="http://schemas.microsoft.com/office/powerpoint/2010/main" val="2312437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and family Engagement Policy</a:t>
            </a:r>
            <a:endParaRPr lang="en-US" dirty="0"/>
          </a:p>
        </p:txBody>
      </p:sp>
      <p:sp>
        <p:nvSpPr>
          <p:cNvPr id="3" name="Content Placeholder 2"/>
          <p:cNvSpPr>
            <a:spLocks noGrp="1"/>
          </p:cNvSpPr>
          <p:nvPr>
            <p:ph idx="1"/>
          </p:nvPr>
        </p:nvSpPr>
        <p:spPr/>
        <p:txBody>
          <a:bodyPr>
            <a:normAutofit lnSpcReduction="10000"/>
          </a:bodyPr>
          <a:lstStyle/>
          <a:p>
            <a:r>
              <a:rPr lang="en-US" dirty="0"/>
              <a:t>Based on results from the Annual Districtwide Survey, parents were concerned regarding </a:t>
            </a:r>
            <a:r>
              <a:rPr lang="en-US" dirty="0" smtClean="0"/>
              <a:t>how fundraising money is used and bully prevention.  </a:t>
            </a:r>
            <a:r>
              <a:rPr lang="en-US" dirty="0"/>
              <a:t>Jesse Scott has a school social worker, a counselor, and a behavior mentor on campus daily to assist students and parents with behavior concerns.  Monthly School Organization Team meetings are held in which parents are invited to hear how funds are utilized.  Parents are notified of upcoming events during morning announcements, the school website, </a:t>
            </a:r>
            <a:r>
              <a:rPr lang="en-US" dirty="0" err="1"/>
              <a:t>Parentlink</a:t>
            </a:r>
            <a:r>
              <a:rPr lang="en-US" dirty="0"/>
              <a:t>, newsletters, Facebook, and Twitter posts. To increase participation in the survey, Scott ES sends home reminders and has a computer available for parent use.</a:t>
            </a:r>
          </a:p>
          <a:p>
            <a:r>
              <a:rPr lang="en-US" dirty="0"/>
              <a:t> </a:t>
            </a:r>
            <a:r>
              <a:rPr lang="en-US" dirty="0" smtClean="0"/>
              <a:t>The </a:t>
            </a:r>
            <a:r>
              <a:rPr lang="en-US" dirty="0"/>
              <a:t>Educational Involvement Accords are integrated into the registration process through Infinite Campus.  Parents must review Accords prior to completing their child’s registration.  Administrators and teachers will have access to the Accords whenever needed for parent/student conferences or other occasions.  </a:t>
            </a:r>
          </a:p>
          <a:p>
            <a:endParaRPr lang="en-US" dirty="0"/>
          </a:p>
        </p:txBody>
      </p:sp>
    </p:spTree>
    <p:extLst>
      <p:ext uri="{BB962C8B-B14F-4D97-AF65-F5344CB8AC3E}">
        <p14:creationId xmlns:p14="http://schemas.microsoft.com/office/powerpoint/2010/main" val="1649531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and family Engagement Policy</a:t>
            </a:r>
            <a:endParaRPr lang="en-US" dirty="0"/>
          </a:p>
        </p:txBody>
      </p:sp>
      <p:sp>
        <p:nvSpPr>
          <p:cNvPr id="3" name="Content Placeholder 2"/>
          <p:cNvSpPr>
            <a:spLocks noGrp="1"/>
          </p:cNvSpPr>
          <p:nvPr>
            <p:ph idx="1"/>
          </p:nvPr>
        </p:nvSpPr>
        <p:spPr/>
        <p:txBody>
          <a:bodyPr>
            <a:normAutofit fontScale="85000" lnSpcReduction="20000"/>
          </a:bodyPr>
          <a:lstStyle/>
          <a:p>
            <a:r>
              <a:rPr lang="en-US" dirty="0"/>
              <a:t>In an effort to ensure that all children are safe, the Clark County School District (CCSD) has revised its policy for volunteers.  CCSD Human Resources must clear all adults who have access to, direct contact </a:t>
            </a:r>
            <a:r>
              <a:rPr lang="en-US" dirty="0" smtClean="0"/>
              <a:t>with </a:t>
            </a:r>
            <a:r>
              <a:rPr lang="en-US" dirty="0"/>
              <a:t>or are left alone with district students before having contact with students. After Human Resources have cleared an individual, a CCSD volunteer badge will be issued.  No individual will be allowed on campus or allowed contact with students until they have a </a:t>
            </a:r>
            <a:r>
              <a:rPr lang="en-US" dirty="0" smtClean="0"/>
              <a:t>CCSD-issued </a:t>
            </a:r>
            <a:r>
              <a:rPr lang="en-US" dirty="0"/>
              <a:t>badge and have approval from </a:t>
            </a:r>
            <a:r>
              <a:rPr lang="en-US" dirty="0" smtClean="0"/>
              <a:t>the administration</a:t>
            </a:r>
            <a:r>
              <a:rPr lang="en-US" dirty="0"/>
              <a:t>.   </a:t>
            </a:r>
          </a:p>
          <a:p>
            <a:r>
              <a:rPr lang="en-US" dirty="0"/>
              <a:t> </a:t>
            </a:r>
            <a:r>
              <a:rPr lang="en-US" dirty="0" smtClean="0"/>
              <a:t>Parents </a:t>
            </a:r>
            <a:r>
              <a:rPr lang="en-US" dirty="0"/>
              <a:t>are their child's first teacher; consequently, it is necessary for parents to be involved throughout their child's educational career.  Teachers, administrators, and parents must work together to prepare students to be active learners. Families come to school with diverse backgrounds; however, all parents want what is best for their children.  Therefore, Jesse D. Scott Elementary School provides a variety of opportunities throughout the school year in which parents can be active participants in academic activities with their children. Parents are invited to participate in Virtual Academic Events that will focus on Literacy, Science, Engineering, Art, and Math (STEAM), which will allow families to learn strategies that will boost their child's performance at school.  Weekly families are invited to join us virtually for Snack Time with Books through a video link.</a:t>
            </a:r>
          </a:p>
          <a:p>
            <a:endParaRPr lang="en-US" dirty="0"/>
          </a:p>
        </p:txBody>
      </p:sp>
    </p:spTree>
    <p:extLst>
      <p:ext uri="{BB962C8B-B14F-4D97-AF65-F5344CB8AC3E}">
        <p14:creationId xmlns:p14="http://schemas.microsoft.com/office/powerpoint/2010/main" val="680630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and family Engagement Policy</a:t>
            </a:r>
            <a:endParaRPr lang="en-US" dirty="0"/>
          </a:p>
        </p:txBody>
      </p:sp>
      <p:sp>
        <p:nvSpPr>
          <p:cNvPr id="3" name="Content Placeholder 2"/>
          <p:cNvSpPr>
            <a:spLocks noGrp="1"/>
          </p:cNvSpPr>
          <p:nvPr>
            <p:ph idx="1"/>
          </p:nvPr>
        </p:nvSpPr>
        <p:spPr/>
        <p:txBody>
          <a:bodyPr>
            <a:normAutofit fontScale="77500" lnSpcReduction="20000"/>
          </a:bodyPr>
          <a:lstStyle/>
          <a:p>
            <a:r>
              <a:rPr lang="en-US" dirty="0"/>
              <a:t>Jesse D. Scott Elementary School holds a minimum of one scheduled Parent Student Teacher Academic Planning Time each year, where the student's academic progress will be discussed, as well as expectations for the grade level.  This includes the school's curriculum, Nevada Academic Content Standards, Nevada's student achievement standards, state and local assessment information (including alternative assessments as appropriate), Nevada's proficiency level targets, participation in school programs including Title I, how to work collaboratively with educators, and other concerns a parent may have.  Classroom progress reports are updated and provided to parents through Infinite Campus.  Parents are provided with information regarding benchmarking and progress with EZ-CBM, MAP, and Student Learning Plans. Parents have constant access to the Infinite Campus Parent Portal.  Staff is available to assist parents with Infinite Campus to check students’ grades and update contact information.  </a:t>
            </a:r>
          </a:p>
          <a:p>
            <a:r>
              <a:rPr lang="en-US" dirty="0"/>
              <a:t> </a:t>
            </a:r>
            <a:r>
              <a:rPr lang="en-US" dirty="0" smtClean="0"/>
              <a:t>Staff </a:t>
            </a:r>
            <a:r>
              <a:rPr lang="en-US" dirty="0"/>
              <a:t>at Jesse D. Scott Elementary School are regularly educated on how to reach out to, communicate with, work with parents as equal partners, and build ties between parents and the school.  Trainings are provided through the Equity and Diversity Department to increase the relationship between Jesse Scott Elementary School faculty and families.  Classroom teachers use various methods to communicate with parents in their native language, such as Google Translate.  Faculty, students, and parents partake in cultural enrichment presentations weekly during morning announcements. Examples of these cultural enrichments include Hispanic Heritage Month, American Indian Heritage Month, and African American History Month.</a:t>
            </a:r>
          </a:p>
          <a:p>
            <a:endParaRPr lang="en-US" dirty="0"/>
          </a:p>
        </p:txBody>
      </p:sp>
    </p:spTree>
    <p:extLst>
      <p:ext uri="{BB962C8B-B14F-4D97-AF65-F5344CB8AC3E}">
        <p14:creationId xmlns:p14="http://schemas.microsoft.com/office/powerpoint/2010/main" val="3970782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and family Engagement Policy</a:t>
            </a:r>
            <a:endParaRPr lang="en-US" dirty="0"/>
          </a:p>
        </p:txBody>
      </p:sp>
      <p:sp>
        <p:nvSpPr>
          <p:cNvPr id="3" name="Content Placeholder 2"/>
          <p:cNvSpPr>
            <a:spLocks noGrp="1"/>
          </p:cNvSpPr>
          <p:nvPr>
            <p:ph idx="1"/>
          </p:nvPr>
        </p:nvSpPr>
        <p:spPr/>
        <p:txBody>
          <a:bodyPr>
            <a:normAutofit fontScale="92500" lnSpcReduction="20000"/>
          </a:bodyPr>
          <a:lstStyle/>
          <a:p>
            <a:r>
              <a:rPr lang="en-US" dirty="0"/>
              <a:t>Parents are informed of programs, community services, meetings, and other activities pertaining to Jesse D. Scott Elementary School via morning announcements, </a:t>
            </a:r>
            <a:r>
              <a:rPr lang="en-US" dirty="0" err="1"/>
              <a:t>Parentlink</a:t>
            </a:r>
            <a:r>
              <a:rPr lang="en-US" dirty="0"/>
              <a:t> phone calls, emails, and newsletters are provided in both English and Spanish.  We also have a school website, Twitter, and Facebook page, which are updated regularly.  </a:t>
            </a:r>
          </a:p>
          <a:p>
            <a:r>
              <a:rPr lang="en-US" dirty="0"/>
              <a:t> </a:t>
            </a:r>
            <a:r>
              <a:rPr lang="en-US" dirty="0" smtClean="0"/>
              <a:t>Jesse </a:t>
            </a:r>
            <a:r>
              <a:rPr lang="en-US" dirty="0"/>
              <a:t>D. Scott Elementary School coordinates and integrates parent involvement programs and activities with many community partners and entities to encourage and support families to more fully participate in their children's education.  Southwest Gas, the Northgate Church, Urban League, Three Square backpack program, Spread the Word Nevada, United Way, F.A.C.E.S., Nevada Cooperative Extension, The Smith Center, and Phi Beta Sigma Fraternity Inc. are some of the community partners with which our school proudly coordinates and partners.</a:t>
            </a:r>
          </a:p>
          <a:p>
            <a:r>
              <a:rPr lang="en-US" dirty="0"/>
              <a:t> </a:t>
            </a:r>
            <a:r>
              <a:rPr lang="en-US" dirty="0" smtClean="0"/>
              <a:t>Parents </a:t>
            </a:r>
            <a:r>
              <a:rPr lang="en-US" dirty="0"/>
              <a:t>may offer suggestions or ask questions by completing a parent concern form and the Annual District Survey anonymously.  The Title I Survey forms can also be used to provide suggestions.  Title I forms are in both English and Spanish.  </a:t>
            </a:r>
          </a:p>
          <a:p>
            <a:endParaRPr lang="en-US" dirty="0"/>
          </a:p>
        </p:txBody>
      </p:sp>
    </p:spTree>
    <p:extLst>
      <p:ext uri="{BB962C8B-B14F-4D97-AF65-F5344CB8AC3E}">
        <p14:creationId xmlns:p14="http://schemas.microsoft.com/office/powerpoint/2010/main" val="303954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286000"/>
            <a:ext cx="3553533" cy="4023360"/>
          </a:xfrm>
        </p:spPr>
        <p:txBody>
          <a:bodyPr>
            <a:normAutofit lnSpcReduction="10000"/>
          </a:bodyPr>
          <a:lstStyle/>
          <a:p>
            <a:pPr marL="457200" lvl="1" indent="-457200">
              <a:buClr>
                <a:srgbClr val="5588BB"/>
              </a:buClr>
              <a:buFont typeface="Wingdings" panose="05000000000000000000" pitchFamily="2" charset="2"/>
              <a:buChar char="§"/>
            </a:pPr>
            <a:r>
              <a:rPr lang="en-US" altLang="en-US" sz="2100" dirty="0">
                <a:latin typeface="Franklin Gothic Book" panose="020B0503020102020204" pitchFamily="34" charset="0"/>
              </a:rPr>
              <a:t>Federal 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p>
        </p:txBody>
      </p:sp>
      <p:sp>
        <p:nvSpPr>
          <p:cNvPr id="6" name="Content Placeholder 4"/>
          <p:cNvSpPr txBox="1">
            <a:spLocks/>
          </p:cNvSpPr>
          <p:nvPr/>
        </p:nvSpPr>
        <p:spPr>
          <a:xfrm>
            <a:off x="4824894" y="2275114"/>
            <a:ext cx="3553533" cy="4023360"/>
          </a:xfrm>
          <a:prstGeom prst="rect">
            <a:avLst/>
          </a:prstGeom>
        </p:spPr>
        <p:txBody>
          <a:bodyPr vert="horz" lIns="45720" tIns="45720" rIns="45720" bIns="45720" rtlCol="0">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Clr>
                <a:srgbClr val="5588BB"/>
              </a:buClr>
              <a:buFont typeface="Wingdings" panose="05000000000000000000" pitchFamily="2" charset="2"/>
              <a:buChar char="§"/>
            </a:pPr>
            <a:r>
              <a:rPr lang="es-ES" sz="2100" i="1" dirty="0">
                <a:solidFill>
                  <a:schemeClr val="accent1">
                    <a:lumMod val="75000"/>
                  </a:schemeClr>
                </a:solidFill>
                <a:latin typeface="Franklin Gothic Book" panose="020B0503020102020204" pitchFamily="34" charset="0"/>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p>
          <a:p>
            <a:endParaRPr lang="en-US" dirty="0"/>
          </a:p>
        </p:txBody>
      </p:sp>
      <p:sp>
        <p:nvSpPr>
          <p:cNvPr id="9" name="Rectangle 8"/>
          <p:cNvSpPr/>
          <p:nvPr/>
        </p:nvSpPr>
        <p:spPr>
          <a:xfrm>
            <a:off x="859970" y="824377"/>
            <a:ext cx="7518457" cy="830997"/>
          </a:xfrm>
          <a:prstGeom prst="rect">
            <a:avLst/>
          </a:prstGeom>
        </p:spPr>
        <p:txBody>
          <a:bodyPr wrap="square">
            <a:spAutoFit/>
          </a:bodyPr>
          <a:lstStyle/>
          <a:p>
            <a:pPr algn="ctr"/>
            <a:r>
              <a:rPr lang="en-US" sz="2800" b="1" cap="all" spc="100" dirty="0">
                <a:ln w="500">
                  <a:solidFill>
                    <a:schemeClr val="tx2">
                      <a:shade val="20000"/>
                      <a:satMod val="120000"/>
                    </a:schemeClr>
                  </a:solidFill>
                </a:ln>
                <a:latin typeface="Franklin Gothic Book" panose="020B0503020102020204" pitchFamily="34" charset="0"/>
                <a:ea typeface="+mj-ea"/>
                <a:cs typeface="+mj-cs"/>
              </a:rPr>
              <a:t>Every Student Succeeds Act (ESSA) </a:t>
            </a:r>
            <a:r>
              <a:rPr lang="en-US" sz="2400" dirty="0">
                <a:solidFill>
                  <a:srgbClr val="422C16"/>
                </a:solidFill>
                <a:latin typeface="Franklin Gothic Book" panose="020B0503020102020204" pitchFamily="34" charset="0"/>
              </a:rPr>
              <a:t/>
            </a:r>
            <a:br>
              <a:rPr lang="en-US" sz="2400" dirty="0">
                <a:solidFill>
                  <a:srgbClr val="422C16"/>
                </a:solidFill>
                <a:latin typeface="Franklin Gothic Book" panose="020B0503020102020204" pitchFamily="34" charset="0"/>
              </a:rPr>
            </a:br>
            <a:r>
              <a:rPr lang="en-US" sz="2000" i="1" dirty="0">
                <a:solidFill>
                  <a:schemeClr val="accent1">
                    <a:lumMod val="75000"/>
                  </a:schemeClr>
                </a:solidFill>
                <a:latin typeface="Franklin Gothic Book" panose="020B0503020102020204" pitchFamily="34" charset="0"/>
              </a:rPr>
              <a:t>(La Ley-</a:t>
            </a:r>
            <a:r>
              <a:rPr lang="en-US" sz="2000" i="1" dirty="0" err="1">
                <a:solidFill>
                  <a:schemeClr val="accent1">
                    <a:lumMod val="75000"/>
                  </a:schemeClr>
                </a:solidFill>
                <a:latin typeface="Franklin Gothic Book" panose="020B0503020102020204" pitchFamily="34" charset="0"/>
              </a:rPr>
              <a:t>cada</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estudiante</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tenga</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exito</a:t>
            </a:r>
            <a:r>
              <a:rPr lang="es-ES" sz="2000" i="1" dirty="0">
                <a:solidFill>
                  <a:schemeClr val="accent1">
                    <a:lumMod val="75000"/>
                  </a:schemeClr>
                </a:solidFill>
                <a:latin typeface="Franklin Gothic Book" panose="020B0503020102020204" pitchFamily="34" charset="0"/>
              </a:rPr>
              <a:t> ESSA por sus siglas en ingles</a:t>
            </a:r>
            <a:r>
              <a:rPr lang="en-US" sz="2000" i="1" dirty="0">
                <a:solidFill>
                  <a:schemeClr val="accent1">
                    <a:lumMod val="75000"/>
                  </a:schemeClr>
                </a:solidFill>
                <a:latin typeface="Franklin Gothic Book" panose="020B0503020102020204" pitchFamily="34" charset="0"/>
              </a:rPr>
              <a:t>)</a:t>
            </a:r>
          </a:p>
        </p:txBody>
      </p:sp>
    </p:spTree>
    <p:extLst>
      <p:ext uri="{BB962C8B-B14F-4D97-AF65-F5344CB8AC3E}">
        <p14:creationId xmlns:p14="http://schemas.microsoft.com/office/powerpoint/2010/main" val="3683009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165" y="-23148"/>
            <a:ext cx="7290054" cy="1499616"/>
          </a:xfrm>
        </p:spPr>
        <p:txBody>
          <a:bodyPr/>
          <a:lstStyle/>
          <a:p>
            <a:r>
              <a:rPr lang="en-US" dirty="0" smtClean="0"/>
              <a:t>District Wide Survey Results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57" y="1504710"/>
            <a:ext cx="9048610" cy="5544272"/>
          </a:xfrm>
        </p:spPr>
      </p:pic>
    </p:spTree>
    <p:extLst>
      <p:ext uri="{BB962C8B-B14F-4D97-AF65-F5344CB8AC3E}">
        <p14:creationId xmlns:p14="http://schemas.microsoft.com/office/powerpoint/2010/main" val="2739814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10223" y="2622615"/>
            <a:ext cx="7788075" cy="3293205"/>
          </a:xfrm>
        </p:spPr>
        <p:txBody>
          <a:bodyPr>
            <a:normAutofit fontScale="92500" lnSpcReduction="10000"/>
          </a:bodyPr>
          <a:lstStyle/>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2400" dirty="0" smtClean="0">
                <a:solidFill>
                  <a:srgbClr val="422C16"/>
                </a:solidFill>
                <a:latin typeface="Garamond"/>
              </a:rPr>
              <a:t>Communication</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smtClean="0">
                <a:solidFill>
                  <a:srgbClr val="422C16"/>
                </a:solidFill>
                <a:latin typeface="Garamond"/>
              </a:rPr>
              <a:t>New School Website</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smtClean="0">
                <a:solidFill>
                  <a:srgbClr val="422C16"/>
                </a:solidFill>
                <a:latin typeface="Garamond"/>
              </a:rPr>
              <a:t>Newsletters</a:t>
            </a:r>
            <a:endParaRPr lang="en-US" altLang="en-US" sz="2000" dirty="0">
              <a:solidFill>
                <a:srgbClr val="422C16"/>
              </a:solidFill>
              <a:latin typeface="Garamond"/>
            </a:endParaRP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smtClean="0">
                <a:solidFill>
                  <a:srgbClr val="422C16"/>
                </a:solidFill>
                <a:latin typeface="Garamond"/>
              </a:rPr>
              <a:t>Facebook</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smtClean="0">
                <a:solidFill>
                  <a:srgbClr val="422C16"/>
                </a:solidFill>
                <a:latin typeface="Garamond"/>
              </a:rPr>
              <a:t>Twitter</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err="1" smtClean="0">
                <a:solidFill>
                  <a:srgbClr val="422C16"/>
                </a:solidFill>
                <a:latin typeface="Garamond"/>
              </a:rPr>
              <a:t>Parentlink</a:t>
            </a:r>
            <a:endParaRPr lang="en-US" altLang="en-US" sz="2000" dirty="0" smtClean="0">
              <a:solidFill>
                <a:srgbClr val="422C16"/>
              </a:solidFill>
              <a:latin typeface="Garamond"/>
            </a:endParaRP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smtClean="0">
                <a:solidFill>
                  <a:srgbClr val="422C16"/>
                </a:solidFill>
                <a:latin typeface="Garamond"/>
              </a:rPr>
              <a:t>Emails</a:t>
            </a:r>
            <a:endParaRPr lang="en-US" altLang="en-US" sz="2000" dirty="0">
              <a:solidFill>
                <a:srgbClr val="422C16"/>
              </a:solidFill>
              <a:latin typeface="Garamond"/>
            </a:endParaRP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smtClean="0">
                <a:solidFill>
                  <a:srgbClr val="422C16"/>
                </a:solidFill>
                <a:latin typeface="Garamond"/>
              </a:rPr>
              <a:t>School Organization Team meetings</a:t>
            </a:r>
          </a:p>
          <a:p>
            <a:pPr marL="459486" lvl="1" indent="-285750" defTabSz="457200">
              <a:lnSpc>
                <a:spcPct val="100000"/>
              </a:lnSpc>
              <a:spcBef>
                <a:spcPct val="20000"/>
              </a:spcBef>
              <a:spcAft>
                <a:spcPts val="600"/>
              </a:spcAft>
              <a:buClr>
                <a:srgbClr val="83992A"/>
              </a:buClr>
              <a:buSzPct val="115000"/>
              <a:buFont typeface="Arial"/>
              <a:buChar char="•"/>
              <a:defRPr/>
            </a:pPr>
            <a:endParaRPr lang="en-US" altLang="en-US" sz="2000" dirty="0" smtClean="0">
              <a:solidFill>
                <a:srgbClr val="422C16"/>
              </a:solidFill>
              <a:latin typeface="Garamond"/>
            </a:endParaRPr>
          </a:p>
        </p:txBody>
      </p:sp>
      <p:sp>
        <p:nvSpPr>
          <p:cNvPr id="8" name="Rectangle 7"/>
          <p:cNvSpPr/>
          <p:nvPr/>
        </p:nvSpPr>
        <p:spPr>
          <a:xfrm>
            <a:off x="859971" y="716340"/>
            <a:ext cx="7164914" cy="1815882"/>
          </a:xfrm>
          <a:prstGeom prst="rect">
            <a:avLst/>
          </a:prstGeom>
        </p:spPr>
        <p:txBody>
          <a:bodyPr wrap="square">
            <a:spAutoFit/>
          </a:bodyPr>
          <a:lstStyle/>
          <a:p>
            <a:pPr algn="ctr"/>
            <a:r>
              <a:rPr lang="en-US" sz="4400" b="1" cap="all" dirty="0">
                <a:ln w="500">
                  <a:solidFill>
                    <a:srgbClr val="DADADA">
                      <a:shade val="20000"/>
                      <a:satMod val="120000"/>
                    </a:srgbClr>
                  </a:solidFill>
                </a:ln>
                <a:latin typeface="Franklin Gothic Demi" panose="020B0703020102020204" pitchFamily="34" charset="0"/>
                <a:ea typeface="+mj-ea"/>
                <a:cs typeface="+mj-cs"/>
              </a:rPr>
              <a:t>Parent And Family </a:t>
            </a:r>
          </a:p>
          <a:p>
            <a:pPr algn="ctr"/>
            <a:r>
              <a:rPr lang="en-US" sz="4400" b="1" cap="all" dirty="0">
                <a:ln w="500">
                  <a:solidFill>
                    <a:srgbClr val="DADADA">
                      <a:shade val="20000"/>
                      <a:satMod val="120000"/>
                    </a:srgbClr>
                  </a:solidFill>
                </a:ln>
                <a:latin typeface="Franklin Gothic Demi" panose="020B0703020102020204" pitchFamily="34" charset="0"/>
                <a:ea typeface="+mj-ea"/>
                <a:cs typeface="+mj-cs"/>
              </a:rPr>
              <a:t>Engagement Policy </a:t>
            </a:r>
            <a:r>
              <a:rPr lang="en-US" sz="3200" dirty="0">
                <a:ln w="3175" cmpd="sng">
                  <a:noFill/>
                </a:ln>
                <a:solidFill>
                  <a:srgbClr val="83992A">
                    <a:lumMod val="75000"/>
                  </a:srgbClr>
                </a:solidFill>
                <a:latin typeface="Franklin Gothic Demi" panose="020B0703020102020204" pitchFamily="34" charset="0"/>
                <a:ea typeface="+mj-ea"/>
                <a:cs typeface="+mj-cs"/>
              </a:rPr>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a:ln w="3175" cmpd="sng">
                  <a:noFill/>
                </a:ln>
                <a:solidFill>
                  <a:schemeClr val="accent1">
                    <a:lumMod val="75000"/>
                  </a:schemeClr>
                </a:solidFill>
                <a:latin typeface="Franklin Gothic Demi" panose="020B0703020102020204" pitchFamily="34" charset="0"/>
                <a:ea typeface="+mj-ea"/>
                <a:cs typeface="+mj-cs"/>
              </a:rPr>
              <a:t>(</a:t>
            </a:r>
            <a:r>
              <a:rPr lang="es-ES" sz="2400" i="1" dirty="0">
                <a:ln w="3175" cmpd="sng">
                  <a:noFill/>
                </a:ln>
                <a:solidFill>
                  <a:schemeClr val="accent1">
                    <a:lumMod val="75000"/>
                  </a:schemeClr>
                </a:solidFill>
                <a:latin typeface="Franklin Gothic Demi" panose="020B0703020102020204" pitchFamily="34" charset="0"/>
                <a:ea typeface="+mj-ea"/>
                <a:cs typeface="+mj-cs"/>
              </a:rPr>
              <a:t>la 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215099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10223" y="2622615"/>
            <a:ext cx="7788075" cy="3293205"/>
          </a:xfrm>
        </p:spPr>
        <p:txBody>
          <a:bodyPr>
            <a:normAutofit/>
          </a:bodyPr>
          <a:lstStyle/>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2400" dirty="0" smtClean="0">
                <a:solidFill>
                  <a:srgbClr val="422C16"/>
                </a:solidFill>
                <a:latin typeface="Garamond"/>
              </a:rPr>
              <a:t>Communication (</a:t>
            </a:r>
            <a:r>
              <a:rPr lang="en-US" dirty="0" err="1" smtClean="0"/>
              <a:t>Comunicación</a:t>
            </a:r>
            <a:r>
              <a:rPr lang="en-US" altLang="en-US" sz="2400" dirty="0" smtClean="0">
                <a:solidFill>
                  <a:srgbClr val="422C16"/>
                </a:solidFill>
                <a:latin typeface="Garamond"/>
              </a:rPr>
              <a:t>)</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smtClean="0">
                <a:solidFill>
                  <a:srgbClr val="422C16"/>
                </a:solidFill>
                <a:latin typeface="Garamond"/>
              </a:rPr>
              <a:t>Budgets (</a:t>
            </a:r>
            <a:r>
              <a:rPr lang="en-US" altLang="en-US" sz="2000" dirty="0" err="1" smtClean="0">
                <a:solidFill>
                  <a:srgbClr val="422C16"/>
                </a:solidFill>
                <a:latin typeface="Garamond"/>
              </a:rPr>
              <a:t>Presupuesto</a:t>
            </a:r>
            <a:r>
              <a:rPr lang="en-US" altLang="en-US" sz="2000" dirty="0" smtClean="0">
                <a:solidFill>
                  <a:srgbClr val="422C16"/>
                </a:solidFill>
                <a:latin typeface="Garamond"/>
              </a:rPr>
              <a:t>)</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smtClean="0">
                <a:solidFill>
                  <a:srgbClr val="422C16"/>
                </a:solidFill>
                <a:latin typeface="Garamond"/>
              </a:rPr>
              <a:t>Academic (</a:t>
            </a:r>
            <a:r>
              <a:rPr lang="en-US" altLang="en-US" sz="2000" dirty="0" err="1" smtClean="0">
                <a:solidFill>
                  <a:srgbClr val="422C16"/>
                </a:solidFill>
                <a:latin typeface="Garamond"/>
              </a:rPr>
              <a:t>A</a:t>
            </a:r>
            <a:r>
              <a:rPr lang="en-US" sz="2000" dirty="0" err="1" smtClean="0"/>
              <a:t>cadémico</a:t>
            </a:r>
            <a:r>
              <a:rPr lang="en-US" sz="2000" dirty="0" smtClean="0"/>
              <a:t>)</a:t>
            </a:r>
            <a:endParaRPr lang="en-US" altLang="en-US" sz="2000" dirty="0" smtClean="0">
              <a:solidFill>
                <a:srgbClr val="422C16"/>
              </a:solidFill>
              <a:latin typeface="Garamond"/>
            </a:endParaRP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smtClean="0">
                <a:solidFill>
                  <a:srgbClr val="422C16"/>
                </a:solidFill>
                <a:latin typeface="Garamond"/>
              </a:rPr>
              <a:t>Social Emotional (</a:t>
            </a:r>
            <a:r>
              <a:rPr lang="en-US" altLang="en-US" sz="2000" dirty="0" err="1" smtClean="0">
                <a:solidFill>
                  <a:srgbClr val="422C16"/>
                </a:solidFill>
                <a:latin typeface="Garamond"/>
              </a:rPr>
              <a:t>Socioemocional</a:t>
            </a:r>
            <a:r>
              <a:rPr lang="en-US" altLang="en-US" sz="2000" dirty="0" smtClean="0">
                <a:solidFill>
                  <a:srgbClr val="422C16"/>
                </a:solidFill>
                <a:latin typeface="Garamond"/>
              </a:rPr>
              <a:t>)</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smtClean="0">
                <a:solidFill>
                  <a:srgbClr val="422C16"/>
                </a:solidFill>
                <a:latin typeface="Garamond"/>
              </a:rPr>
              <a:t>General Supports (</a:t>
            </a:r>
            <a:r>
              <a:rPr lang="en-US" altLang="en-US" sz="2000" dirty="0" err="1" smtClean="0">
                <a:solidFill>
                  <a:srgbClr val="422C16"/>
                </a:solidFill>
                <a:latin typeface="Garamond"/>
              </a:rPr>
              <a:t>Apoyos</a:t>
            </a:r>
            <a:r>
              <a:rPr lang="en-US" altLang="en-US" sz="2000" dirty="0" smtClean="0">
                <a:solidFill>
                  <a:srgbClr val="422C16"/>
                </a:solidFill>
                <a:latin typeface="Garamond"/>
              </a:rPr>
              <a:t> </a:t>
            </a:r>
            <a:r>
              <a:rPr lang="en-US" altLang="en-US" sz="2000" dirty="0" err="1">
                <a:solidFill>
                  <a:srgbClr val="422C16"/>
                </a:solidFill>
                <a:latin typeface="Garamond"/>
              </a:rPr>
              <a:t>g</a:t>
            </a:r>
            <a:r>
              <a:rPr lang="en-US" altLang="en-US" sz="2000" dirty="0" err="1" smtClean="0">
                <a:solidFill>
                  <a:srgbClr val="422C16"/>
                </a:solidFill>
                <a:latin typeface="Garamond"/>
              </a:rPr>
              <a:t>enerales</a:t>
            </a:r>
            <a:r>
              <a:rPr lang="en-US" altLang="en-US" sz="2000" dirty="0" smtClean="0">
                <a:solidFill>
                  <a:srgbClr val="422C16"/>
                </a:solidFill>
                <a:latin typeface="Garamond"/>
              </a:rPr>
              <a:t>)</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smtClean="0">
                <a:solidFill>
                  <a:srgbClr val="422C16"/>
                </a:solidFill>
                <a:latin typeface="Garamond"/>
              </a:rPr>
              <a:t>Cultural Enrichment (</a:t>
            </a:r>
            <a:r>
              <a:rPr lang="en-US" altLang="en-US" sz="2000" dirty="0" err="1" smtClean="0">
                <a:solidFill>
                  <a:srgbClr val="422C16"/>
                </a:solidFill>
                <a:latin typeface="Garamond"/>
              </a:rPr>
              <a:t>Enriquecimiento</a:t>
            </a:r>
            <a:r>
              <a:rPr lang="en-US" altLang="en-US" sz="2000" dirty="0" smtClean="0">
                <a:solidFill>
                  <a:srgbClr val="422C16"/>
                </a:solidFill>
                <a:latin typeface="Garamond"/>
              </a:rPr>
              <a:t> cultural)</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smtClean="0">
                <a:solidFill>
                  <a:srgbClr val="422C16"/>
                </a:solidFill>
                <a:latin typeface="Garamond"/>
              </a:rPr>
              <a:t>Translation resources (</a:t>
            </a:r>
            <a:r>
              <a:rPr lang="en-US" altLang="en-US" sz="2000" dirty="0" err="1" smtClean="0">
                <a:solidFill>
                  <a:srgbClr val="422C16"/>
                </a:solidFill>
                <a:latin typeface="Garamond"/>
              </a:rPr>
              <a:t>Recursos</a:t>
            </a:r>
            <a:r>
              <a:rPr lang="en-US" altLang="en-US" sz="2000" dirty="0" smtClean="0">
                <a:solidFill>
                  <a:srgbClr val="422C16"/>
                </a:solidFill>
                <a:latin typeface="Garamond"/>
              </a:rPr>
              <a:t> de </a:t>
            </a:r>
            <a:r>
              <a:rPr lang="en-US" altLang="en-US" sz="2000" dirty="0" err="1">
                <a:solidFill>
                  <a:srgbClr val="422C16"/>
                </a:solidFill>
                <a:latin typeface="Garamond"/>
              </a:rPr>
              <a:t>t</a:t>
            </a:r>
            <a:r>
              <a:rPr lang="en-US" altLang="en-US" sz="2000" dirty="0" err="1" smtClean="0">
                <a:solidFill>
                  <a:srgbClr val="422C16"/>
                </a:solidFill>
                <a:latin typeface="Garamond"/>
              </a:rPr>
              <a:t>raducci</a:t>
            </a:r>
            <a:r>
              <a:rPr lang="en-US" sz="2000" dirty="0" err="1" smtClean="0"/>
              <a:t>ón</a:t>
            </a:r>
            <a:r>
              <a:rPr lang="en-US" sz="2000" dirty="0" smtClean="0"/>
              <a:t>)</a:t>
            </a:r>
            <a:endParaRPr lang="en-US" altLang="en-US" sz="2000" dirty="0" smtClean="0">
              <a:solidFill>
                <a:srgbClr val="422C16"/>
              </a:solidFill>
              <a:latin typeface="Garamond"/>
            </a:endParaRPr>
          </a:p>
          <a:p>
            <a:pPr marL="459486" lvl="1" indent="-285750" defTabSz="457200">
              <a:lnSpc>
                <a:spcPct val="100000"/>
              </a:lnSpc>
              <a:spcBef>
                <a:spcPct val="20000"/>
              </a:spcBef>
              <a:spcAft>
                <a:spcPts val="600"/>
              </a:spcAft>
              <a:buClr>
                <a:srgbClr val="83992A"/>
              </a:buClr>
              <a:buSzPct val="115000"/>
              <a:buFont typeface="Arial"/>
              <a:buChar char="•"/>
              <a:defRPr/>
            </a:pPr>
            <a:endParaRPr lang="en-US" altLang="en-US" sz="2000" dirty="0" smtClean="0">
              <a:solidFill>
                <a:srgbClr val="422C16"/>
              </a:solidFill>
              <a:latin typeface="Garamond"/>
            </a:endParaRPr>
          </a:p>
        </p:txBody>
      </p:sp>
      <p:sp>
        <p:nvSpPr>
          <p:cNvPr id="8" name="Rectangle 7"/>
          <p:cNvSpPr/>
          <p:nvPr/>
        </p:nvSpPr>
        <p:spPr>
          <a:xfrm>
            <a:off x="859971" y="716340"/>
            <a:ext cx="7164914" cy="1815882"/>
          </a:xfrm>
          <a:prstGeom prst="rect">
            <a:avLst/>
          </a:prstGeom>
        </p:spPr>
        <p:txBody>
          <a:bodyPr wrap="square">
            <a:spAutoFit/>
          </a:bodyPr>
          <a:lstStyle/>
          <a:p>
            <a:pPr algn="ctr"/>
            <a:r>
              <a:rPr lang="en-US" sz="4400" b="1" cap="all" dirty="0">
                <a:ln w="500">
                  <a:solidFill>
                    <a:srgbClr val="DADADA">
                      <a:shade val="20000"/>
                      <a:satMod val="120000"/>
                    </a:srgbClr>
                  </a:solidFill>
                </a:ln>
                <a:latin typeface="Franklin Gothic Demi" panose="020B0703020102020204" pitchFamily="34" charset="0"/>
                <a:ea typeface="+mj-ea"/>
                <a:cs typeface="+mj-cs"/>
              </a:rPr>
              <a:t>Parent And Family </a:t>
            </a:r>
          </a:p>
          <a:p>
            <a:pPr algn="ctr"/>
            <a:r>
              <a:rPr lang="en-US" sz="4400" b="1" cap="all" dirty="0">
                <a:ln w="500">
                  <a:solidFill>
                    <a:srgbClr val="DADADA">
                      <a:shade val="20000"/>
                      <a:satMod val="120000"/>
                    </a:srgbClr>
                  </a:solidFill>
                </a:ln>
                <a:latin typeface="Franklin Gothic Demi" panose="020B0703020102020204" pitchFamily="34" charset="0"/>
                <a:ea typeface="+mj-ea"/>
                <a:cs typeface="+mj-cs"/>
              </a:rPr>
              <a:t>Engagement Policy </a:t>
            </a:r>
            <a:r>
              <a:rPr lang="en-US" sz="3200" dirty="0">
                <a:ln w="3175" cmpd="sng">
                  <a:noFill/>
                </a:ln>
                <a:solidFill>
                  <a:srgbClr val="83992A">
                    <a:lumMod val="75000"/>
                  </a:srgbClr>
                </a:solidFill>
                <a:latin typeface="Franklin Gothic Demi" panose="020B0703020102020204" pitchFamily="34" charset="0"/>
                <a:ea typeface="+mj-ea"/>
                <a:cs typeface="+mj-cs"/>
              </a:rPr>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a:ln w="3175" cmpd="sng">
                  <a:noFill/>
                </a:ln>
                <a:solidFill>
                  <a:schemeClr val="accent1">
                    <a:lumMod val="75000"/>
                  </a:schemeClr>
                </a:solidFill>
                <a:latin typeface="Franklin Gothic Demi" panose="020B0703020102020204" pitchFamily="34" charset="0"/>
                <a:ea typeface="+mj-ea"/>
                <a:cs typeface="+mj-cs"/>
              </a:rPr>
              <a:t>(</a:t>
            </a:r>
            <a:r>
              <a:rPr lang="es-ES" sz="2400" i="1" dirty="0">
                <a:ln w="3175" cmpd="sng">
                  <a:noFill/>
                </a:ln>
                <a:solidFill>
                  <a:schemeClr val="accent1">
                    <a:lumMod val="75000"/>
                  </a:schemeClr>
                </a:solidFill>
                <a:latin typeface="Franklin Gothic Demi" panose="020B0703020102020204" pitchFamily="34" charset="0"/>
                <a:ea typeface="+mj-ea"/>
                <a:cs typeface="+mj-cs"/>
              </a:rPr>
              <a:t>la 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1063231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8729" y="2622615"/>
            <a:ext cx="7788075" cy="3293205"/>
          </a:xfrm>
        </p:spPr>
        <p:txBody>
          <a:bodyPr>
            <a:normAutofit/>
          </a:bodyPr>
          <a:lstStyle/>
          <a:p>
            <a:pPr marL="285750" indent="-285750" defTabSz="457200">
              <a:lnSpc>
                <a:spcPct val="100000"/>
              </a:lnSpc>
              <a:spcBef>
                <a:spcPct val="20000"/>
              </a:spcBef>
              <a:spcAft>
                <a:spcPts val="600"/>
              </a:spcAft>
              <a:buClr>
                <a:srgbClr val="83992A"/>
              </a:buClr>
              <a:buSzPct val="115000"/>
              <a:buFont typeface="Arial"/>
              <a:buChar char="•"/>
              <a:defRPr/>
            </a:pPr>
            <a:r>
              <a:rPr lang="en-US" altLang="en-US" sz="2400" dirty="0" smtClean="0">
                <a:solidFill>
                  <a:srgbClr val="422C16"/>
                </a:solidFill>
                <a:latin typeface="Garamond"/>
              </a:rPr>
              <a:t>Virtual Family Events (</a:t>
            </a:r>
            <a:r>
              <a:rPr lang="es-ES" altLang="en-US" sz="2400" dirty="0">
                <a:solidFill>
                  <a:srgbClr val="202124"/>
                </a:solidFill>
              </a:rPr>
              <a:t>Eventos familiares </a:t>
            </a:r>
            <a:r>
              <a:rPr lang="es-ES" altLang="en-US" sz="2400" dirty="0" smtClean="0">
                <a:solidFill>
                  <a:srgbClr val="202124"/>
                </a:solidFill>
              </a:rPr>
              <a:t>virtuales)</a:t>
            </a:r>
            <a:r>
              <a:rPr lang="es-ES" altLang="en-US" sz="2400" dirty="0" smtClean="0"/>
              <a:t> </a:t>
            </a:r>
            <a:endParaRPr lang="es-ES" altLang="en-US" sz="2400" dirty="0"/>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smtClean="0">
                <a:solidFill>
                  <a:srgbClr val="422C16"/>
                </a:solidFill>
                <a:latin typeface="Garamond"/>
              </a:rPr>
              <a:t>Parent Student Teacher Academic Planning Time </a:t>
            </a:r>
            <a:r>
              <a:rPr lang="en-US" altLang="en-US" sz="2000" dirty="0" smtClean="0">
                <a:solidFill>
                  <a:srgbClr val="422C16"/>
                </a:solidFill>
              </a:rPr>
              <a:t>(</a:t>
            </a:r>
            <a:r>
              <a:rPr lang="es-ES" altLang="en-US" sz="2000" dirty="0">
                <a:solidFill>
                  <a:srgbClr val="202124"/>
                </a:solidFill>
              </a:rPr>
              <a:t>Tiempo de planificación académica para padres, estudiantes y </a:t>
            </a:r>
            <a:r>
              <a:rPr lang="es-ES" altLang="en-US" sz="2000" dirty="0" smtClean="0">
                <a:solidFill>
                  <a:srgbClr val="202124"/>
                </a:solidFill>
              </a:rPr>
              <a:t>maestros</a:t>
            </a:r>
            <a:r>
              <a:rPr lang="es-ES" altLang="en-US" sz="2000" dirty="0" smtClean="0"/>
              <a:t>)</a:t>
            </a:r>
            <a:endParaRPr lang="en-US" altLang="en-US" sz="2000" dirty="0" smtClean="0">
              <a:solidFill>
                <a:srgbClr val="422C16"/>
              </a:solidFill>
              <a:latin typeface="Garamond"/>
            </a:endParaRP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smtClean="0">
                <a:solidFill>
                  <a:srgbClr val="422C16"/>
                </a:solidFill>
                <a:latin typeface="Garamond"/>
              </a:rPr>
              <a:t>S.T.E.A.M.-Science, Technology, Engineering, Art, and Math</a:t>
            </a:r>
            <a:r>
              <a:rPr lang="es-ES" sz="2000" dirty="0" smtClean="0"/>
              <a:t>(Ciencia</a:t>
            </a:r>
            <a:r>
              <a:rPr lang="es-ES" sz="2000" dirty="0"/>
              <a:t>, Tecnología, Ingeniería, Arte y Matemáticas)</a:t>
            </a:r>
            <a:endParaRPr lang="en-US" altLang="en-US" sz="2000" dirty="0" smtClean="0">
              <a:solidFill>
                <a:srgbClr val="422C16"/>
              </a:solidFill>
              <a:latin typeface="Garamond"/>
            </a:endParaRP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smtClean="0">
                <a:solidFill>
                  <a:srgbClr val="422C16"/>
                </a:solidFill>
                <a:latin typeface="Garamond"/>
              </a:rPr>
              <a:t>Literacy (</a:t>
            </a:r>
            <a:r>
              <a:rPr lang="en-US" sz="2000" dirty="0" err="1" smtClean="0"/>
              <a:t>Literatura</a:t>
            </a:r>
            <a:r>
              <a:rPr lang="en-US" sz="2000" dirty="0" smtClean="0"/>
              <a:t>)</a:t>
            </a:r>
            <a:endParaRPr lang="en-US" altLang="en-US" sz="2000" dirty="0" smtClean="0">
              <a:solidFill>
                <a:srgbClr val="422C16"/>
              </a:solidFill>
              <a:latin typeface="Garamond"/>
            </a:endParaRPr>
          </a:p>
          <a:p>
            <a:pPr marL="0" lvl="0" indent="0" defTabSz="457200">
              <a:lnSpc>
                <a:spcPct val="100000"/>
              </a:lnSpc>
              <a:spcBef>
                <a:spcPct val="20000"/>
              </a:spcBef>
              <a:spcAft>
                <a:spcPts val="600"/>
              </a:spcAft>
              <a:buClr>
                <a:srgbClr val="83992A"/>
              </a:buClr>
              <a:buSzPct val="115000"/>
              <a:buNone/>
              <a:defRPr/>
            </a:pPr>
            <a:endParaRPr lang="en-US" altLang="en-US" sz="2000" dirty="0" smtClean="0">
              <a:solidFill>
                <a:srgbClr val="422C16"/>
              </a:solidFill>
              <a:latin typeface="Garamond"/>
            </a:endParaRPr>
          </a:p>
          <a:p>
            <a:pPr marL="459486" lvl="1" indent="-285750" defTabSz="457200">
              <a:lnSpc>
                <a:spcPct val="100000"/>
              </a:lnSpc>
              <a:spcBef>
                <a:spcPct val="20000"/>
              </a:spcBef>
              <a:spcAft>
                <a:spcPts val="600"/>
              </a:spcAft>
              <a:buClr>
                <a:srgbClr val="83992A"/>
              </a:buClr>
              <a:buSzPct val="115000"/>
              <a:buFont typeface="Arial"/>
              <a:buChar char="•"/>
              <a:defRPr/>
            </a:pPr>
            <a:endParaRPr lang="en-US" altLang="en-US" sz="2000" dirty="0" smtClean="0">
              <a:solidFill>
                <a:srgbClr val="422C16"/>
              </a:solidFill>
              <a:latin typeface="Garamond"/>
            </a:endParaRPr>
          </a:p>
        </p:txBody>
      </p:sp>
      <p:sp>
        <p:nvSpPr>
          <p:cNvPr id="8" name="Rectangle 7"/>
          <p:cNvSpPr/>
          <p:nvPr/>
        </p:nvSpPr>
        <p:spPr>
          <a:xfrm>
            <a:off x="859971" y="716340"/>
            <a:ext cx="7164914" cy="1815882"/>
          </a:xfrm>
          <a:prstGeom prst="rect">
            <a:avLst/>
          </a:prstGeom>
        </p:spPr>
        <p:txBody>
          <a:bodyPr wrap="square">
            <a:spAutoFit/>
          </a:bodyPr>
          <a:lstStyle/>
          <a:p>
            <a:pPr algn="ctr"/>
            <a:r>
              <a:rPr lang="en-US" sz="4400" b="1" cap="all" dirty="0">
                <a:ln w="500">
                  <a:solidFill>
                    <a:srgbClr val="DADADA">
                      <a:shade val="20000"/>
                      <a:satMod val="120000"/>
                    </a:srgbClr>
                  </a:solidFill>
                </a:ln>
                <a:latin typeface="Franklin Gothic Demi" panose="020B0703020102020204" pitchFamily="34" charset="0"/>
                <a:ea typeface="+mj-ea"/>
                <a:cs typeface="+mj-cs"/>
              </a:rPr>
              <a:t>Parent And Family </a:t>
            </a:r>
          </a:p>
          <a:p>
            <a:pPr algn="ctr"/>
            <a:r>
              <a:rPr lang="en-US" sz="4400" b="1" cap="all" dirty="0">
                <a:ln w="500">
                  <a:solidFill>
                    <a:srgbClr val="DADADA">
                      <a:shade val="20000"/>
                      <a:satMod val="120000"/>
                    </a:srgbClr>
                  </a:solidFill>
                </a:ln>
                <a:latin typeface="Franklin Gothic Demi" panose="020B0703020102020204" pitchFamily="34" charset="0"/>
                <a:ea typeface="+mj-ea"/>
                <a:cs typeface="+mj-cs"/>
              </a:rPr>
              <a:t>Engagement Policy </a:t>
            </a:r>
            <a:r>
              <a:rPr lang="en-US" sz="3200" dirty="0">
                <a:ln w="3175" cmpd="sng">
                  <a:noFill/>
                </a:ln>
                <a:solidFill>
                  <a:srgbClr val="83992A">
                    <a:lumMod val="75000"/>
                  </a:srgbClr>
                </a:solidFill>
                <a:latin typeface="Franklin Gothic Demi" panose="020B0703020102020204" pitchFamily="34" charset="0"/>
                <a:ea typeface="+mj-ea"/>
                <a:cs typeface="+mj-cs"/>
              </a:rPr>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a:ln w="3175" cmpd="sng">
                  <a:noFill/>
                </a:ln>
                <a:solidFill>
                  <a:schemeClr val="accent1">
                    <a:lumMod val="75000"/>
                  </a:schemeClr>
                </a:solidFill>
                <a:latin typeface="Franklin Gothic Demi" panose="020B0703020102020204" pitchFamily="34" charset="0"/>
                <a:ea typeface="+mj-ea"/>
                <a:cs typeface="+mj-cs"/>
              </a:rPr>
              <a:t>(</a:t>
            </a:r>
            <a:r>
              <a:rPr lang="es-ES" sz="2400" i="1" dirty="0">
                <a:ln w="3175" cmpd="sng">
                  <a:noFill/>
                </a:ln>
                <a:solidFill>
                  <a:schemeClr val="accent1">
                    <a:lumMod val="75000"/>
                  </a:schemeClr>
                </a:solidFill>
                <a:latin typeface="Franklin Gothic Demi" panose="020B0703020102020204" pitchFamily="34" charset="0"/>
                <a:ea typeface="+mj-ea"/>
                <a:cs typeface="+mj-cs"/>
              </a:rPr>
              <a:t>la 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
        <p:nvSpPr>
          <p:cNvPr id="3" name="Rectangle 2"/>
          <p:cNvSpPr>
            <a:spLocks noChangeArrowheads="1"/>
          </p:cNvSpPr>
          <p:nvPr/>
        </p:nvSpPr>
        <p:spPr bwMode="auto">
          <a:xfrm>
            <a:off x="0" y="0"/>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dirty="0" smtClean="0">
                <a:ln>
                  <a:noFill/>
                </a:ln>
                <a:solidFill>
                  <a:srgbClr val="202124"/>
                </a:solidFill>
                <a:effectLst/>
                <a:latin typeface="Google Sans"/>
              </a:rPr>
              <a:t>Tiempo de planificación académica para padres, estudiantes y maestros</a:t>
            </a:r>
            <a:r>
              <a:rPr kumimoji="0" lang="es-ES" altLang="en-US" sz="800" b="0" i="0" u="none" strike="noStrike" cap="none" normalizeH="0" baseline="0" dirty="0" smtClean="0">
                <a:ln>
                  <a:noFill/>
                </a:ln>
                <a:solidFill>
                  <a:schemeClr val="tx1"/>
                </a:solidFill>
                <a:effectLst/>
              </a:rPr>
              <a:t> </a:t>
            </a: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7753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10223" y="2622615"/>
            <a:ext cx="7788075" cy="3293205"/>
          </a:xfrm>
        </p:spPr>
        <p:txBody>
          <a:bodyPr>
            <a:normAutofit/>
          </a:bodyPr>
          <a:lstStyle/>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2400" dirty="0" smtClean="0">
                <a:solidFill>
                  <a:srgbClr val="422C16"/>
                </a:solidFill>
                <a:latin typeface="Garamond"/>
              </a:rPr>
              <a:t>Bullying (</a:t>
            </a:r>
            <a:r>
              <a:rPr lang="en-US" altLang="en-US" sz="2400" dirty="0" err="1" smtClean="0">
                <a:solidFill>
                  <a:srgbClr val="422C16"/>
                </a:solidFill>
                <a:latin typeface="Garamond"/>
              </a:rPr>
              <a:t>Acoso</a:t>
            </a:r>
            <a:r>
              <a:rPr lang="en-US" altLang="en-US" sz="2400" dirty="0" smtClean="0">
                <a:solidFill>
                  <a:srgbClr val="422C16"/>
                </a:solidFill>
                <a:latin typeface="Garamond"/>
              </a:rPr>
              <a:t>)</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smtClean="0">
                <a:solidFill>
                  <a:srgbClr val="422C16"/>
                </a:solidFill>
                <a:latin typeface="Garamond"/>
              </a:rPr>
              <a:t>Social-Emotional Curriculum (Plan de </a:t>
            </a:r>
            <a:r>
              <a:rPr lang="en-US" altLang="en-US" sz="2000" dirty="0" err="1" smtClean="0">
                <a:solidFill>
                  <a:srgbClr val="422C16"/>
                </a:solidFill>
                <a:latin typeface="Garamond"/>
              </a:rPr>
              <a:t>estudios</a:t>
            </a:r>
            <a:r>
              <a:rPr lang="en-US" altLang="en-US" sz="2000" dirty="0" smtClean="0">
                <a:solidFill>
                  <a:srgbClr val="422C16"/>
                </a:solidFill>
                <a:latin typeface="Garamond"/>
              </a:rPr>
              <a:t> </a:t>
            </a:r>
            <a:r>
              <a:rPr lang="en-US" altLang="en-US" sz="2000" dirty="0" err="1" smtClean="0">
                <a:solidFill>
                  <a:srgbClr val="422C16"/>
                </a:solidFill>
                <a:latin typeface="Garamond"/>
              </a:rPr>
              <a:t>socioemocional</a:t>
            </a:r>
            <a:r>
              <a:rPr lang="en-US" altLang="en-US" sz="2000" dirty="0" smtClean="0">
                <a:solidFill>
                  <a:srgbClr val="422C16"/>
                </a:solidFill>
                <a:latin typeface="Garamond"/>
              </a:rPr>
              <a:t>)</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smtClean="0">
                <a:solidFill>
                  <a:srgbClr val="422C16"/>
                </a:solidFill>
                <a:latin typeface="Garamond"/>
              </a:rPr>
              <a:t>Social Workers (</a:t>
            </a:r>
            <a:r>
              <a:rPr lang="en-US" altLang="en-US" sz="2000" dirty="0" err="1" smtClean="0">
                <a:solidFill>
                  <a:srgbClr val="422C16"/>
                </a:solidFill>
                <a:latin typeface="Garamond"/>
              </a:rPr>
              <a:t>Trabajadoras</a:t>
            </a:r>
            <a:r>
              <a:rPr lang="en-US" altLang="en-US" sz="2000" dirty="0" smtClean="0">
                <a:solidFill>
                  <a:srgbClr val="422C16"/>
                </a:solidFill>
                <a:latin typeface="Garamond"/>
              </a:rPr>
              <a:t>)</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smtClean="0">
                <a:solidFill>
                  <a:srgbClr val="422C16"/>
                </a:solidFill>
                <a:latin typeface="Garamond"/>
              </a:rPr>
              <a:t>Behavior Strategist (</a:t>
            </a:r>
            <a:r>
              <a:rPr lang="en-US" altLang="en-US" sz="2000" dirty="0" err="1" smtClean="0">
                <a:solidFill>
                  <a:srgbClr val="422C16"/>
                </a:solidFill>
                <a:latin typeface="Garamond"/>
              </a:rPr>
              <a:t>Estraega</a:t>
            </a:r>
            <a:r>
              <a:rPr lang="en-US" altLang="en-US" sz="2000" dirty="0" smtClean="0">
                <a:solidFill>
                  <a:srgbClr val="422C16"/>
                </a:solidFill>
                <a:latin typeface="Garamond"/>
              </a:rPr>
              <a:t> de </a:t>
            </a:r>
            <a:r>
              <a:rPr lang="en-US" altLang="en-US" sz="2000" dirty="0" err="1" smtClean="0">
                <a:solidFill>
                  <a:srgbClr val="422C16"/>
                </a:solidFill>
                <a:latin typeface="Garamond"/>
              </a:rPr>
              <a:t>conducta</a:t>
            </a:r>
            <a:r>
              <a:rPr lang="en-US" altLang="en-US" sz="2000" dirty="0" smtClean="0">
                <a:solidFill>
                  <a:srgbClr val="422C16"/>
                </a:solidFill>
                <a:latin typeface="Garamond"/>
              </a:rPr>
              <a:t>)</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smtClean="0">
                <a:solidFill>
                  <a:srgbClr val="422C16"/>
                </a:solidFill>
                <a:latin typeface="Garamond"/>
              </a:rPr>
              <a:t>Counselor (</a:t>
            </a:r>
            <a:r>
              <a:rPr lang="en-US" altLang="en-US" sz="2000" dirty="0" err="1" smtClean="0">
                <a:solidFill>
                  <a:srgbClr val="422C16"/>
                </a:solidFill>
                <a:latin typeface="Garamond"/>
              </a:rPr>
              <a:t>Consejero</a:t>
            </a:r>
            <a:r>
              <a:rPr lang="en-US" altLang="en-US" sz="2000" dirty="0" smtClean="0">
                <a:solidFill>
                  <a:srgbClr val="422C16"/>
                </a:solidFill>
                <a:latin typeface="Garamond"/>
              </a:rPr>
              <a:t>)</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smtClean="0">
                <a:solidFill>
                  <a:srgbClr val="422C16"/>
                </a:solidFill>
                <a:latin typeface="Garamond"/>
              </a:rPr>
              <a:t>Family Supports (</a:t>
            </a:r>
            <a:r>
              <a:rPr lang="en-US" altLang="en-US" sz="2000" dirty="0" err="1" smtClean="0">
                <a:solidFill>
                  <a:srgbClr val="422C16"/>
                </a:solidFill>
                <a:latin typeface="Garamond"/>
              </a:rPr>
              <a:t>Apoyos</a:t>
            </a:r>
            <a:r>
              <a:rPr lang="en-US" altLang="en-US" sz="2000" dirty="0" smtClean="0">
                <a:solidFill>
                  <a:srgbClr val="422C16"/>
                </a:solidFill>
                <a:latin typeface="Garamond"/>
              </a:rPr>
              <a:t> familiars)</a:t>
            </a:r>
          </a:p>
          <a:p>
            <a:pPr marL="459486" lvl="1" indent="-285750" defTabSz="457200">
              <a:lnSpc>
                <a:spcPct val="100000"/>
              </a:lnSpc>
              <a:spcBef>
                <a:spcPct val="20000"/>
              </a:spcBef>
              <a:spcAft>
                <a:spcPts val="600"/>
              </a:spcAft>
              <a:buClr>
                <a:srgbClr val="83992A"/>
              </a:buClr>
              <a:buSzPct val="115000"/>
              <a:buFont typeface="Arial"/>
              <a:buChar char="•"/>
              <a:defRPr/>
            </a:pPr>
            <a:endParaRPr lang="en-US" altLang="en-US" sz="2000" dirty="0" smtClean="0">
              <a:solidFill>
                <a:srgbClr val="422C16"/>
              </a:solidFill>
              <a:latin typeface="Garamond"/>
            </a:endParaRPr>
          </a:p>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000" dirty="0" smtClean="0">
              <a:solidFill>
                <a:srgbClr val="422C16"/>
              </a:solidFill>
              <a:latin typeface="Garamond"/>
            </a:endParaRPr>
          </a:p>
          <a:p>
            <a:pPr marL="459486" lvl="1" indent="-285750" defTabSz="457200">
              <a:lnSpc>
                <a:spcPct val="100000"/>
              </a:lnSpc>
              <a:spcBef>
                <a:spcPct val="20000"/>
              </a:spcBef>
              <a:spcAft>
                <a:spcPts val="600"/>
              </a:spcAft>
              <a:buClr>
                <a:srgbClr val="83992A"/>
              </a:buClr>
              <a:buSzPct val="115000"/>
              <a:buFont typeface="Arial"/>
              <a:buChar char="•"/>
              <a:defRPr/>
            </a:pPr>
            <a:endParaRPr lang="en-US" altLang="en-US" sz="2000" dirty="0" smtClean="0">
              <a:solidFill>
                <a:srgbClr val="422C16"/>
              </a:solidFill>
              <a:latin typeface="Garamond"/>
            </a:endParaRPr>
          </a:p>
        </p:txBody>
      </p:sp>
      <p:sp>
        <p:nvSpPr>
          <p:cNvPr id="8" name="Rectangle 7"/>
          <p:cNvSpPr/>
          <p:nvPr/>
        </p:nvSpPr>
        <p:spPr>
          <a:xfrm>
            <a:off x="859971" y="716340"/>
            <a:ext cx="7164914" cy="1815882"/>
          </a:xfrm>
          <a:prstGeom prst="rect">
            <a:avLst/>
          </a:prstGeom>
        </p:spPr>
        <p:txBody>
          <a:bodyPr wrap="square">
            <a:spAutoFit/>
          </a:bodyPr>
          <a:lstStyle/>
          <a:p>
            <a:pPr algn="ctr"/>
            <a:r>
              <a:rPr lang="en-US" sz="4400" b="1" cap="all" dirty="0">
                <a:ln w="500">
                  <a:solidFill>
                    <a:srgbClr val="DADADA">
                      <a:shade val="20000"/>
                      <a:satMod val="120000"/>
                    </a:srgbClr>
                  </a:solidFill>
                </a:ln>
                <a:latin typeface="Franklin Gothic Demi" panose="020B0703020102020204" pitchFamily="34" charset="0"/>
                <a:ea typeface="+mj-ea"/>
                <a:cs typeface="+mj-cs"/>
              </a:rPr>
              <a:t>Parent And Family </a:t>
            </a:r>
          </a:p>
          <a:p>
            <a:pPr algn="ctr"/>
            <a:r>
              <a:rPr lang="en-US" sz="4400" b="1" cap="all" dirty="0">
                <a:ln w="500">
                  <a:solidFill>
                    <a:srgbClr val="DADADA">
                      <a:shade val="20000"/>
                      <a:satMod val="120000"/>
                    </a:srgbClr>
                  </a:solidFill>
                </a:ln>
                <a:latin typeface="Franklin Gothic Demi" panose="020B0703020102020204" pitchFamily="34" charset="0"/>
                <a:ea typeface="+mj-ea"/>
                <a:cs typeface="+mj-cs"/>
              </a:rPr>
              <a:t>Engagement Policy </a:t>
            </a:r>
            <a:r>
              <a:rPr lang="en-US" sz="3200" dirty="0">
                <a:ln w="3175" cmpd="sng">
                  <a:noFill/>
                </a:ln>
                <a:solidFill>
                  <a:srgbClr val="83992A">
                    <a:lumMod val="75000"/>
                  </a:srgbClr>
                </a:solidFill>
                <a:latin typeface="Franklin Gothic Demi" panose="020B0703020102020204" pitchFamily="34" charset="0"/>
                <a:ea typeface="+mj-ea"/>
                <a:cs typeface="+mj-cs"/>
              </a:rPr>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a:ln w="3175" cmpd="sng">
                  <a:noFill/>
                </a:ln>
                <a:solidFill>
                  <a:schemeClr val="accent1">
                    <a:lumMod val="75000"/>
                  </a:schemeClr>
                </a:solidFill>
                <a:latin typeface="Franklin Gothic Demi" panose="020B0703020102020204" pitchFamily="34" charset="0"/>
                <a:ea typeface="+mj-ea"/>
                <a:cs typeface="+mj-cs"/>
              </a:rPr>
              <a:t>(</a:t>
            </a:r>
            <a:r>
              <a:rPr lang="es-ES" sz="2400" i="1" dirty="0">
                <a:ln w="3175" cmpd="sng">
                  <a:noFill/>
                </a:ln>
                <a:solidFill>
                  <a:schemeClr val="accent1">
                    <a:lumMod val="75000"/>
                  </a:schemeClr>
                </a:solidFill>
                <a:latin typeface="Franklin Gothic Demi" panose="020B0703020102020204" pitchFamily="34" charset="0"/>
                <a:ea typeface="+mj-ea"/>
                <a:cs typeface="+mj-cs"/>
              </a:rPr>
              <a:t>la 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969041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10223" y="2057660"/>
            <a:ext cx="7788075" cy="4644082"/>
          </a:xfrm>
        </p:spPr>
        <p:txBody>
          <a:bodyPr>
            <a:normAutofit/>
          </a:bodyPr>
          <a:lstStyle/>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2400" dirty="0" smtClean="0">
                <a:solidFill>
                  <a:srgbClr val="422C16"/>
                </a:solidFill>
                <a:latin typeface="Garamond"/>
              </a:rPr>
              <a:t>Community Partners (</a:t>
            </a:r>
            <a:r>
              <a:rPr lang="en-US" altLang="en-US" sz="2400" dirty="0" err="1" smtClean="0">
                <a:solidFill>
                  <a:srgbClr val="422C16"/>
                </a:solidFill>
                <a:latin typeface="Garamond"/>
              </a:rPr>
              <a:t>Socios</a:t>
            </a:r>
            <a:r>
              <a:rPr lang="en-US" altLang="en-US" sz="2400" dirty="0" smtClean="0">
                <a:solidFill>
                  <a:srgbClr val="422C16"/>
                </a:solidFill>
                <a:latin typeface="Garamond"/>
              </a:rPr>
              <a:t> de la </a:t>
            </a:r>
            <a:r>
              <a:rPr lang="en-US" altLang="en-US" sz="2400" dirty="0" err="1" smtClean="0">
                <a:solidFill>
                  <a:srgbClr val="422C16"/>
                </a:solidFill>
                <a:latin typeface="Garamond"/>
              </a:rPr>
              <a:t>comunidad</a:t>
            </a:r>
            <a:r>
              <a:rPr lang="en-US" altLang="en-US" sz="2400" dirty="0" smtClean="0">
                <a:solidFill>
                  <a:srgbClr val="422C16"/>
                </a:solidFill>
                <a:latin typeface="Garamond"/>
              </a:rPr>
              <a:t>)</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dirty="0" smtClean="0">
                <a:solidFill>
                  <a:srgbClr val="422C16"/>
                </a:solidFill>
                <a:latin typeface="Garamond"/>
              </a:rPr>
              <a:t>Scott Families</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dirty="0" smtClean="0">
                <a:solidFill>
                  <a:srgbClr val="422C16"/>
                </a:solidFill>
                <a:latin typeface="Garamond"/>
              </a:rPr>
              <a:t>Spread the Word Nevada</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dirty="0" smtClean="0">
                <a:solidFill>
                  <a:srgbClr val="422C16"/>
                </a:solidFill>
                <a:latin typeface="Garamond"/>
              </a:rPr>
              <a:t>Three Square Backpacks</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dirty="0" smtClean="0">
                <a:solidFill>
                  <a:srgbClr val="422C16"/>
                </a:solidFill>
                <a:latin typeface="Garamond"/>
              </a:rPr>
              <a:t>Southwest Gas</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dirty="0" smtClean="0">
                <a:solidFill>
                  <a:srgbClr val="422C16"/>
                </a:solidFill>
                <a:latin typeface="Garamond"/>
              </a:rPr>
              <a:t>Urban League</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dirty="0" smtClean="0">
                <a:solidFill>
                  <a:srgbClr val="422C16"/>
                </a:solidFill>
                <a:latin typeface="Garamond"/>
              </a:rPr>
              <a:t>Northgate Church</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dirty="0" smtClean="0">
                <a:solidFill>
                  <a:srgbClr val="422C16"/>
                </a:solidFill>
                <a:latin typeface="Garamond"/>
              </a:rPr>
              <a:t>United Way</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dirty="0" smtClean="0">
                <a:solidFill>
                  <a:srgbClr val="422C16"/>
                </a:solidFill>
                <a:latin typeface="Garamond"/>
              </a:rPr>
              <a:t>F.A.C.E.S.</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dirty="0" smtClean="0">
                <a:solidFill>
                  <a:srgbClr val="422C16"/>
                </a:solidFill>
                <a:latin typeface="Garamond"/>
              </a:rPr>
              <a:t>Smith Center</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dirty="0" smtClean="0">
                <a:solidFill>
                  <a:srgbClr val="422C16"/>
                </a:solidFill>
                <a:latin typeface="Garamond"/>
              </a:rPr>
              <a:t>Phi Beta Sigma Fraternity Inc. </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dirty="0" smtClean="0">
                <a:solidFill>
                  <a:srgbClr val="422C16"/>
                </a:solidFill>
                <a:latin typeface="Garamond"/>
              </a:rPr>
              <a:t>Nevada Cooperation Extension</a:t>
            </a:r>
          </a:p>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000" dirty="0" smtClean="0">
              <a:solidFill>
                <a:srgbClr val="422C16"/>
              </a:solidFill>
              <a:latin typeface="Garamond"/>
            </a:endParaRPr>
          </a:p>
          <a:p>
            <a:pPr marL="459486" lvl="1" indent="-285750" defTabSz="457200">
              <a:lnSpc>
                <a:spcPct val="100000"/>
              </a:lnSpc>
              <a:spcBef>
                <a:spcPct val="20000"/>
              </a:spcBef>
              <a:spcAft>
                <a:spcPts val="600"/>
              </a:spcAft>
              <a:buClr>
                <a:srgbClr val="83992A"/>
              </a:buClr>
              <a:buSzPct val="115000"/>
              <a:buFont typeface="Arial"/>
              <a:buChar char="•"/>
              <a:defRPr/>
            </a:pPr>
            <a:endParaRPr lang="en-US" altLang="en-US" sz="2000" dirty="0" smtClean="0">
              <a:solidFill>
                <a:srgbClr val="422C16"/>
              </a:solidFill>
              <a:latin typeface="Garamond"/>
            </a:endParaRPr>
          </a:p>
        </p:txBody>
      </p:sp>
      <p:sp>
        <p:nvSpPr>
          <p:cNvPr id="8" name="Rectangle 7"/>
          <p:cNvSpPr/>
          <p:nvPr/>
        </p:nvSpPr>
        <p:spPr>
          <a:xfrm>
            <a:off x="859971" y="241778"/>
            <a:ext cx="7164914" cy="1815882"/>
          </a:xfrm>
          <a:prstGeom prst="rect">
            <a:avLst/>
          </a:prstGeom>
        </p:spPr>
        <p:txBody>
          <a:bodyPr wrap="square">
            <a:spAutoFit/>
          </a:bodyPr>
          <a:lstStyle/>
          <a:p>
            <a:pPr algn="ctr"/>
            <a:r>
              <a:rPr lang="en-US" sz="4400" b="1" cap="all" dirty="0">
                <a:ln w="500">
                  <a:solidFill>
                    <a:srgbClr val="DADADA">
                      <a:shade val="20000"/>
                      <a:satMod val="120000"/>
                    </a:srgbClr>
                  </a:solidFill>
                </a:ln>
                <a:latin typeface="Franklin Gothic Demi" panose="020B0703020102020204" pitchFamily="34" charset="0"/>
                <a:ea typeface="+mj-ea"/>
                <a:cs typeface="+mj-cs"/>
              </a:rPr>
              <a:t>Parent And Family </a:t>
            </a:r>
          </a:p>
          <a:p>
            <a:pPr algn="ctr"/>
            <a:r>
              <a:rPr lang="en-US" sz="4400" b="1" cap="all" dirty="0">
                <a:ln w="500">
                  <a:solidFill>
                    <a:srgbClr val="DADADA">
                      <a:shade val="20000"/>
                      <a:satMod val="120000"/>
                    </a:srgbClr>
                  </a:solidFill>
                </a:ln>
                <a:latin typeface="Franklin Gothic Demi" panose="020B0703020102020204" pitchFamily="34" charset="0"/>
                <a:ea typeface="+mj-ea"/>
                <a:cs typeface="+mj-cs"/>
              </a:rPr>
              <a:t>Engagement Policy </a:t>
            </a:r>
            <a:r>
              <a:rPr lang="en-US" sz="3200" dirty="0">
                <a:ln w="3175" cmpd="sng">
                  <a:noFill/>
                </a:ln>
                <a:solidFill>
                  <a:srgbClr val="83992A">
                    <a:lumMod val="75000"/>
                  </a:srgbClr>
                </a:solidFill>
                <a:latin typeface="Franklin Gothic Demi" panose="020B0703020102020204" pitchFamily="34" charset="0"/>
                <a:ea typeface="+mj-ea"/>
                <a:cs typeface="+mj-cs"/>
              </a:rPr>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a:ln w="3175" cmpd="sng">
                  <a:noFill/>
                </a:ln>
                <a:solidFill>
                  <a:schemeClr val="accent1">
                    <a:lumMod val="75000"/>
                  </a:schemeClr>
                </a:solidFill>
                <a:latin typeface="Franklin Gothic Demi" panose="020B0703020102020204" pitchFamily="34" charset="0"/>
                <a:ea typeface="+mj-ea"/>
                <a:cs typeface="+mj-cs"/>
              </a:rPr>
              <a:t>(</a:t>
            </a:r>
            <a:r>
              <a:rPr lang="es-ES" sz="2400" i="1" dirty="0">
                <a:ln w="3175" cmpd="sng">
                  <a:noFill/>
                </a:ln>
                <a:solidFill>
                  <a:schemeClr val="accent1">
                    <a:lumMod val="75000"/>
                  </a:schemeClr>
                </a:solidFill>
                <a:latin typeface="Franklin Gothic Demi" panose="020B0703020102020204" pitchFamily="34" charset="0"/>
                <a:ea typeface="+mj-ea"/>
                <a:cs typeface="+mj-cs"/>
              </a:rPr>
              <a:t>la 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31497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spc="0" dirty="0">
                <a:ln w="500">
                  <a:solidFill>
                    <a:srgbClr val="DADADA">
                      <a:shade val="20000"/>
                      <a:satMod val="120000"/>
                    </a:srgbClr>
                  </a:solidFill>
                </a:ln>
                <a:solidFill>
                  <a:schemeClr val="tx1"/>
                </a:solidFill>
                <a:latin typeface="Franklin Gothic Demi" panose="020B0703020102020204" pitchFamily="34" charset="0"/>
              </a:rPr>
              <a:t>Thank you for attending</a:t>
            </a:r>
            <a:r>
              <a:rPr lang="en-US" sz="4400" cap="none" spc="0" dirty="0">
                <a:ln w="3175" cmpd="sng">
                  <a:noFill/>
                </a:ln>
                <a:solidFill>
                  <a:srgbClr val="83992A">
                    <a:lumMod val="75000"/>
                  </a:srgbClr>
                </a:solidFill>
                <a:latin typeface="Franklin Gothic Demi" panose="020B0703020102020204" pitchFamily="34" charset="0"/>
              </a:rPr>
              <a:t/>
            </a:r>
            <a:br>
              <a:rPr lang="en-US" sz="4400" cap="none" spc="0" dirty="0">
                <a:ln w="3175" cmpd="sng">
                  <a:noFill/>
                </a:ln>
                <a:solidFill>
                  <a:srgbClr val="83992A">
                    <a:lumMod val="75000"/>
                  </a:srgbClr>
                </a:solidFill>
                <a:latin typeface="Franklin Gothic Demi" panose="020B0703020102020204" pitchFamily="34" charset="0"/>
              </a:rPr>
            </a:br>
            <a:r>
              <a:rPr lang="en-US" sz="3100" i="1" cap="none" spc="0" dirty="0">
                <a:ln w="3175" cmpd="sng">
                  <a:noFill/>
                </a:ln>
                <a:solidFill>
                  <a:schemeClr val="accent1">
                    <a:lumMod val="75000"/>
                  </a:schemeClr>
                </a:solidFill>
                <a:latin typeface="Franklin Gothic Demi" panose="020B0703020102020204" pitchFamily="34" charset="0"/>
              </a:rPr>
              <a:t>(Gracias </a:t>
            </a:r>
            <a:r>
              <a:rPr lang="en-US" sz="3100" i="1" cap="none" spc="0" dirty="0" err="1">
                <a:ln w="3175" cmpd="sng">
                  <a:noFill/>
                </a:ln>
                <a:solidFill>
                  <a:schemeClr val="accent1">
                    <a:lumMod val="75000"/>
                  </a:schemeClr>
                </a:solidFill>
                <a:latin typeface="Franklin Gothic Demi" panose="020B0703020102020204" pitchFamily="34" charset="0"/>
              </a:rPr>
              <a:t>por</a:t>
            </a:r>
            <a:r>
              <a:rPr lang="en-US" sz="3100" i="1" cap="none" spc="0" dirty="0">
                <a:ln w="3175" cmpd="sng">
                  <a:noFill/>
                </a:ln>
                <a:solidFill>
                  <a:schemeClr val="accent1">
                    <a:lumMod val="75000"/>
                  </a:schemeClr>
                </a:solidFill>
                <a:latin typeface="Franklin Gothic Demi" panose="020B0703020102020204" pitchFamily="34" charset="0"/>
              </a:rPr>
              <a:t> </a:t>
            </a:r>
            <a:r>
              <a:rPr lang="es-ES" sz="3100" i="1" cap="none" spc="0" dirty="0">
                <a:ln w="3175" cmpd="sng">
                  <a:noFill/>
                </a:ln>
                <a:solidFill>
                  <a:schemeClr val="accent1">
                    <a:lumMod val="75000"/>
                  </a:schemeClr>
                </a:solidFill>
                <a:latin typeface="Franklin Gothic Demi" panose="020B0703020102020204" pitchFamily="34" charset="0"/>
              </a:rPr>
              <a:t>Asistir</a:t>
            </a:r>
            <a:r>
              <a:rPr lang="en-US" sz="3100" i="1" cap="none" spc="0" dirty="0">
                <a:ln w="3175" cmpd="sng">
                  <a:noFill/>
                </a:ln>
                <a:solidFill>
                  <a:schemeClr val="accent1">
                    <a:lumMod val="75000"/>
                  </a:schemeClr>
                </a:solidFill>
                <a:latin typeface="Franklin Gothic Demi" panose="020B0703020102020204" pitchFamily="34" charset="0"/>
              </a:rPr>
              <a:t>)</a:t>
            </a:r>
            <a:endParaRPr lang="en-US" sz="3100" i="1" dirty="0">
              <a:solidFill>
                <a:schemeClr val="accent1">
                  <a:lumMod val="75000"/>
                </a:schemeClr>
              </a:solidFill>
              <a:latin typeface="Franklin Gothic Demi" panose="020B0703020102020204" pitchFamily="34" charset="0"/>
            </a:endParaRPr>
          </a:p>
        </p:txBody>
      </p:sp>
      <p:sp>
        <p:nvSpPr>
          <p:cNvPr id="3" name="Content Placeholder 2"/>
          <p:cNvSpPr>
            <a:spLocks noGrp="1"/>
          </p:cNvSpPr>
          <p:nvPr>
            <p:ph idx="1"/>
          </p:nvPr>
        </p:nvSpPr>
        <p:spPr/>
        <p:txBody>
          <a:bodyPr>
            <a:normAutofit/>
          </a:bodyPr>
          <a:lstStyle/>
          <a:p>
            <a:pPr marL="285750" lvl="0" indent="-285750" algn="ctr" defTabSz="457200">
              <a:lnSpc>
                <a:spcPct val="80000"/>
              </a:lnSpc>
              <a:spcBef>
                <a:spcPct val="20000"/>
              </a:spcBef>
              <a:spcAft>
                <a:spcPts val="600"/>
              </a:spcAft>
              <a:buClr>
                <a:srgbClr val="83992A"/>
              </a:buClr>
              <a:buSzPct val="115000"/>
              <a:buNone/>
              <a:defRPr/>
            </a:pPr>
            <a:r>
              <a:rPr lang="en-US" altLang="en-US" sz="2200" dirty="0">
                <a:solidFill>
                  <a:srgbClr val="83992A">
                    <a:lumMod val="75000"/>
                  </a:srgbClr>
                </a:solidFill>
                <a:latin typeface="Garamond"/>
              </a:rPr>
              <a:t>https://</a:t>
            </a:r>
            <a:r>
              <a:rPr lang="en-US" altLang="en-US" sz="2200" dirty="0" smtClean="0">
                <a:solidFill>
                  <a:srgbClr val="83992A">
                    <a:lumMod val="75000"/>
                  </a:srgbClr>
                </a:solidFill>
                <a:latin typeface="Garamond"/>
              </a:rPr>
              <a:t>docs.google.com/forms/d/e/1FAIpQLSdk3bSMTv5Gfh1MHTC2_B1L9JpTS62jKtxvO9KyGnEzZE0kMg/viewform?usp=sf_link</a:t>
            </a:r>
            <a:endParaRPr lang="en-US" altLang="en-US" sz="2200" dirty="0">
              <a:solidFill>
                <a:srgbClr val="54381C"/>
              </a:solidFill>
              <a:latin typeface="Garamond"/>
            </a:endParaRP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For questions, please call:</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Title I Services</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Clark County School District</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702-799-3850</a:t>
            </a:r>
          </a:p>
        </p:txBody>
      </p:sp>
    </p:spTree>
    <p:extLst>
      <p:ext uri="{BB962C8B-B14F-4D97-AF65-F5344CB8AC3E}">
        <p14:creationId xmlns:p14="http://schemas.microsoft.com/office/powerpoint/2010/main" val="2882392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38780" y="755451"/>
            <a:ext cx="3914095" cy="5321588"/>
          </a:xfrm>
          <a:prstGeom prst="rect">
            <a:avLst/>
          </a:prstGeom>
        </p:spPr>
      </p:pic>
    </p:spTree>
    <p:extLst>
      <p:ext uri="{BB962C8B-B14F-4D97-AF65-F5344CB8AC3E}">
        <p14:creationId xmlns:p14="http://schemas.microsoft.com/office/powerpoint/2010/main" val="2832026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1910687"/>
            <a:ext cx="7788075" cy="4398673"/>
          </a:xfrm>
        </p:spPr>
        <p:txBody>
          <a:bodyPr>
            <a:normAutofit/>
          </a:bodyPr>
          <a:lstStyle/>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n-US" sz="3200" dirty="0">
                <a:latin typeface="Franklin Gothic Demi Cond" panose="020B0706030402020204" pitchFamily="34" charset="0"/>
              </a:rPr>
              <a:t>Title I is a federally funded academic assistance program for schools.</a:t>
            </a:r>
            <a:r>
              <a:rPr lang="en-US" sz="2800" dirty="0">
                <a:solidFill>
                  <a:srgbClr val="54381C"/>
                </a:solidFill>
                <a:latin typeface="Franklin Gothic Demi Cond" panose="020B0706030402020204" pitchFamily="34" charset="0"/>
              </a:rPr>
              <a:t> </a:t>
            </a:r>
          </a:p>
          <a:p>
            <a:pPr marL="283464" indent="0" defTabSz="457200">
              <a:lnSpc>
                <a:spcPct val="100000"/>
              </a:lnSpc>
              <a:spcBef>
                <a:spcPts val="0"/>
              </a:spcBef>
              <a:spcAft>
                <a:spcPts val="600"/>
              </a:spcAft>
              <a:buClr>
                <a:schemeClr val="accent1">
                  <a:lumMod val="40000"/>
                  <a:lumOff val="60000"/>
                </a:schemeClr>
              </a:buClr>
              <a:buSzPct val="115000"/>
              <a:buNone/>
              <a:defRPr/>
            </a:pPr>
            <a:r>
              <a:rPr lang="en-US" sz="2600" dirty="0">
                <a:solidFill>
                  <a:schemeClr val="accent1">
                    <a:lumMod val="75000"/>
                  </a:schemeClr>
                </a:solidFill>
                <a:latin typeface="Franklin Gothic Demi Cond" panose="020B0706030402020204" pitchFamily="34" charset="0"/>
              </a:rPr>
              <a:t>		</a:t>
            </a:r>
            <a:r>
              <a:rPr lang="en-US" sz="2600" i="1" dirty="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Titulo I - es un programa de fondos Federales para la 		asistencia académica de las escuelas.)</a:t>
            </a:r>
          </a:p>
          <a:p>
            <a:pPr marL="283464" indent="0" defTabSz="457200">
              <a:lnSpc>
                <a:spcPct val="100000"/>
              </a:lnSpc>
              <a:spcBef>
                <a:spcPts val="0"/>
              </a:spcBef>
              <a:spcAft>
                <a:spcPts val="600"/>
              </a:spcAft>
              <a:buClr>
                <a:schemeClr val="accent1">
                  <a:lumMod val="40000"/>
                  <a:lumOff val="60000"/>
                </a:schemeClr>
              </a:buClr>
              <a:buSzPct val="115000"/>
              <a:buNone/>
              <a:defRPr/>
            </a:pPr>
            <a:endParaRPr lang="es-MX" sz="2600" dirty="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s-MX" sz="3200" dirty="0" err="1">
                <a:latin typeface="Franklin Gothic Demi Cond" panose="020B0706030402020204" pitchFamily="34" charset="0"/>
              </a:rPr>
              <a:t>The</a:t>
            </a:r>
            <a:r>
              <a:rPr lang="es-MX" sz="3200" dirty="0">
                <a:latin typeface="Franklin Gothic Demi Cond" panose="020B0706030402020204" pitchFamily="34" charset="0"/>
              </a:rPr>
              <a:t> </a:t>
            </a:r>
            <a:r>
              <a:rPr lang="es-MX" sz="3200" dirty="0" err="1">
                <a:latin typeface="Franklin Gothic Demi Cond" panose="020B0706030402020204" pitchFamily="34" charset="0"/>
              </a:rPr>
              <a:t>goal</a:t>
            </a:r>
            <a:r>
              <a:rPr lang="es-MX" sz="3200" dirty="0">
                <a:latin typeface="Franklin Gothic Demi Cond" panose="020B0706030402020204" pitchFamily="34" charset="0"/>
              </a:rPr>
              <a:t> of </a:t>
            </a:r>
            <a:r>
              <a:rPr lang="es-MX" sz="3200" dirty="0" err="1">
                <a:latin typeface="Franklin Gothic Demi Cond" panose="020B0706030402020204" pitchFamily="34" charset="0"/>
              </a:rPr>
              <a:t>Title</a:t>
            </a:r>
            <a:r>
              <a:rPr lang="es-MX" sz="3200" dirty="0">
                <a:latin typeface="Franklin Gothic Demi Cond" panose="020B0706030402020204" pitchFamily="34" charset="0"/>
              </a:rPr>
              <a:t> I </a:t>
            </a:r>
            <a:r>
              <a:rPr lang="es-MX" sz="3200" dirty="0" err="1">
                <a:latin typeface="Franklin Gothic Demi Cond" panose="020B0706030402020204" pitchFamily="34" charset="0"/>
              </a:rPr>
              <a:t>is</a:t>
            </a:r>
            <a:r>
              <a:rPr lang="es-MX" sz="3200" dirty="0">
                <a:latin typeface="Franklin Gothic Demi Cond" panose="020B0706030402020204" pitchFamily="34" charset="0"/>
              </a:rPr>
              <a:t> to </a:t>
            </a:r>
            <a:r>
              <a:rPr lang="es-MX" sz="3200" dirty="0" err="1">
                <a:latin typeface="Franklin Gothic Demi Cond" panose="020B0706030402020204" pitchFamily="34" charset="0"/>
              </a:rPr>
              <a:t>ensure</a:t>
            </a:r>
            <a:r>
              <a:rPr lang="es-MX" sz="3200" dirty="0">
                <a:latin typeface="Franklin Gothic Demi Cond" panose="020B0706030402020204" pitchFamily="34" charset="0"/>
              </a:rPr>
              <a:t> a </a:t>
            </a:r>
            <a:r>
              <a:rPr lang="es-MX" sz="3200" dirty="0" err="1">
                <a:latin typeface="Franklin Gothic Demi Cond" panose="020B0706030402020204" pitchFamily="34" charset="0"/>
              </a:rPr>
              <a:t>high</a:t>
            </a:r>
            <a:r>
              <a:rPr lang="es-MX" sz="3200" dirty="0">
                <a:latin typeface="Franklin Gothic Demi Cond" panose="020B0706030402020204" pitchFamily="34" charset="0"/>
              </a:rPr>
              <a:t> </a:t>
            </a:r>
            <a:r>
              <a:rPr lang="es-MX" sz="3200" dirty="0" err="1">
                <a:latin typeface="Franklin Gothic Demi Cond" panose="020B0706030402020204" pitchFamily="34" charset="0"/>
              </a:rPr>
              <a:t>quality</a:t>
            </a:r>
            <a:r>
              <a:rPr lang="es-MX" sz="3200" dirty="0">
                <a:latin typeface="Franklin Gothic Demi Cond" panose="020B0706030402020204" pitchFamily="34" charset="0"/>
              </a:rPr>
              <a:t> </a:t>
            </a:r>
            <a:r>
              <a:rPr lang="es-MX" sz="3200" dirty="0" err="1">
                <a:latin typeface="Franklin Gothic Demi Cond" panose="020B0706030402020204" pitchFamily="34" charset="0"/>
              </a:rPr>
              <a:t>well-rounded</a:t>
            </a:r>
            <a:r>
              <a:rPr lang="es-MX" sz="3200" dirty="0">
                <a:latin typeface="Franklin Gothic Demi Cond" panose="020B0706030402020204" pitchFamily="34" charset="0"/>
              </a:rPr>
              <a:t> </a:t>
            </a:r>
            <a:r>
              <a:rPr lang="es-MX" sz="3200" dirty="0" err="1">
                <a:latin typeface="Franklin Gothic Demi Cond" panose="020B0706030402020204" pitchFamily="34" charset="0"/>
              </a:rPr>
              <a:t>education</a:t>
            </a:r>
            <a:r>
              <a:rPr lang="es-MX" sz="3200" dirty="0">
                <a:latin typeface="Franklin Gothic Demi Cond" panose="020B0706030402020204" pitchFamily="34" charset="0"/>
              </a:rPr>
              <a:t> </a:t>
            </a:r>
            <a:r>
              <a:rPr lang="es-MX" sz="3200" dirty="0" err="1">
                <a:latin typeface="Franklin Gothic Demi Cond" panose="020B0706030402020204" pitchFamily="34" charset="0"/>
              </a:rPr>
              <a:t>for</a:t>
            </a:r>
            <a:r>
              <a:rPr lang="es-MX" sz="3200" dirty="0">
                <a:latin typeface="Franklin Gothic Demi Cond" panose="020B0706030402020204" pitchFamily="34" charset="0"/>
              </a:rPr>
              <a:t> </a:t>
            </a:r>
            <a:r>
              <a:rPr lang="es-MX" sz="3200" dirty="0" err="1">
                <a:latin typeface="Franklin Gothic Demi Cond" panose="020B0706030402020204" pitchFamily="34" charset="0"/>
              </a:rPr>
              <a:t>every</a:t>
            </a:r>
            <a:r>
              <a:rPr lang="es-MX" sz="3200" dirty="0">
                <a:latin typeface="Franklin Gothic Demi Cond" panose="020B0706030402020204" pitchFamily="34" charset="0"/>
              </a:rPr>
              <a:t> </a:t>
            </a:r>
            <a:r>
              <a:rPr lang="es-MX" sz="3200" dirty="0" err="1">
                <a:latin typeface="Franklin Gothic Demi Cond" panose="020B0706030402020204" pitchFamily="34" charset="0"/>
              </a:rPr>
              <a:t>child</a:t>
            </a:r>
            <a:r>
              <a:rPr lang="es-MX" sz="3200" dirty="0">
                <a:latin typeface="Franklin Gothic Demi Cond" panose="020B0706030402020204" pitchFamily="34" charset="0"/>
              </a:rPr>
              <a:t>.        </a:t>
            </a:r>
            <a:r>
              <a:rPr lang="es-MX" sz="2600" i="1" dirty="0">
                <a:solidFill>
                  <a:schemeClr val="accent1">
                    <a:lumMod val="75000"/>
                  </a:schemeClr>
                </a:solidFill>
                <a:latin typeface="Franklin Gothic Demi Cond" panose="020B0706030402020204" pitchFamily="34" charset="0"/>
              </a:rPr>
              <a:t>(La meta de Titulo I - es asegurar una alta educación de alta calidad para cada uno de los niños/as.)</a:t>
            </a: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84061" y="770605"/>
            <a:ext cx="7356143" cy="707886"/>
          </a:xfrm>
          <a:prstGeom prst="rect">
            <a:avLst/>
          </a:prstGeom>
        </p:spPr>
        <p:txBody>
          <a:bodyPr wrap="square">
            <a:spAutoFit/>
          </a:bodyPr>
          <a:lstStyle/>
          <a:p>
            <a:r>
              <a:rPr lang="en-US" sz="4000" b="1" cap="all" spc="100" dirty="0">
                <a:ln w="500">
                  <a:solidFill>
                    <a:schemeClr val="tx2">
                      <a:shade val="20000"/>
                      <a:satMod val="120000"/>
                    </a:schemeClr>
                  </a:solidFill>
                </a:ln>
                <a:latin typeface="Candara" pitchFamily="34" charset="0"/>
                <a:ea typeface="+mj-ea"/>
                <a:cs typeface="+mj-cs"/>
              </a:rPr>
              <a:t>What is Title I? </a:t>
            </a:r>
            <a:r>
              <a:rPr lang="en-US" sz="2800" i="1" cap="all" dirty="0">
                <a:solidFill>
                  <a:schemeClr val="accent1">
                    <a:lumMod val="75000"/>
                  </a:schemeClr>
                </a:solidFill>
                <a:latin typeface="Franklin Gothic Demi" panose="020B0703020102020204" pitchFamily="34" charset="0"/>
              </a:rPr>
              <a:t>(</a:t>
            </a:r>
            <a:r>
              <a:rPr lang="es-MX" sz="2800" i="1" cap="all" dirty="0">
                <a:solidFill>
                  <a:schemeClr val="accent1">
                    <a:lumMod val="75000"/>
                  </a:schemeClr>
                </a:solidFill>
                <a:latin typeface="Franklin Gothic Demi" panose="020B0703020102020204" pitchFamily="34" charset="0"/>
              </a:rPr>
              <a:t>¿Qué es Titulo I</a:t>
            </a:r>
            <a:r>
              <a:rPr lang="en-US" sz="2800" i="1" cap="all" dirty="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49691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6209" y="2268292"/>
            <a:ext cx="7788075" cy="3727393"/>
          </a:xfrm>
        </p:spPr>
        <p:txBody>
          <a:bodyPr>
            <a:normAutofit fontScale="32500" lnSpcReduction="20000"/>
          </a:bodyPr>
          <a:lstStyle/>
          <a:p>
            <a:pPr marL="502920" lvl="3" indent="0" defTabSz="457200">
              <a:lnSpc>
                <a:spcPct val="100000"/>
              </a:lnSpc>
              <a:spcBef>
                <a:spcPct val="0"/>
              </a:spcBef>
              <a:spcAft>
                <a:spcPts val="600"/>
              </a:spcAft>
              <a:buClr>
                <a:srgbClr val="5588BB"/>
              </a:buClr>
              <a:buSzPct val="115000"/>
              <a:buNone/>
              <a:defRPr/>
            </a:pPr>
            <a:r>
              <a:rPr lang="en-US" altLang="en-US" sz="8000" dirty="0" smtClean="0">
                <a:latin typeface="Franklin Gothic Demi" panose="020B0703020102020204" pitchFamily="34" charset="0"/>
              </a:rPr>
              <a:t>Funds </a:t>
            </a:r>
            <a:r>
              <a:rPr lang="en-US" altLang="en-US" sz="8000" dirty="0">
                <a:latin typeface="Franklin Gothic Demi" panose="020B0703020102020204" pitchFamily="34" charset="0"/>
              </a:rPr>
              <a:t>are used for: </a:t>
            </a:r>
            <a:r>
              <a:rPr lang="en-US" altLang="en-US" sz="6400" i="1" dirty="0">
                <a:solidFill>
                  <a:schemeClr val="accent1">
                    <a:lumMod val="75000"/>
                  </a:schemeClr>
                </a:solidFill>
                <a:latin typeface="Franklin Gothic Demi" panose="020B0703020102020204" pitchFamily="34" charset="0"/>
              </a:rPr>
              <a:t>(</a:t>
            </a:r>
            <a:r>
              <a:rPr lang="es-MX" altLang="en-US" sz="6400" i="1" dirty="0">
                <a:solidFill>
                  <a:schemeClr val="accent1">
                    <a:lumMod val="75000"/>
                  </a:schemeClr>
                </a:solidFill>
                <a:latin typeface="Franklin Gothic Demi" panose="020B0703020102020204" pitchFamily="34" charset="0"/>
              </a:rPr>
              <a:t>Los fondos se utilizan para</a:t>
            </a:r>
            <a:r>
              <a:rPr lang="es-MX" altLang="en-US" sz="6400" dirty="0">
                <a:solidFill>
                  <a:schemeClr val="accent1">
                    <a:lumMod val="75000"/>
                  </a:schemeClr>
                </a:solidFill>
                <a:latin typeface="Franklin Gothic Demi" panose="020B0703020102020204" pitchFamily="34" charset="0"/>
              </a:rPr>
              <a:t>)</a:t>
            </a:r>
            <a:endParaRPr lang="en-US" altLang="en-US" sz="6400" dirty="0">
              <a:solidFill>
                <a:schemeClr val="accent1">
                  <a:lumMod val="75000"/>
                </a:schemeClr>
              </a:solidFill>
              <a:latin typeface="Franklin Gothic Demi" panose="020B0703020102020204" pitchFamily="34" charset="0"/>
            </a:endParaRPr>
          </a:p>
          <a:p>
            <a:pPr>
              <a:buFont typeface="Wingdings" panose="05000000000000000000" pitchFamily="2" charset="2"/>
              <a:buChar char="§"/>
            </a:pPr>
            <a:r>
              <a:rPr lang="en-US" sz="11200" dirty="0" smtClean="0">
                <a:latin typeface="Gill Sans MT Condensed" panose="020B0506020104020203" pitchFamily="34" charset="0"/>
              </a:rPr>
              <a:t>Staff- strategist, </a:t>
            </a:r>
            <a:r>
              <a:rPr lang="en-US" sz="11200" dirty="0" smtClean="0">
                <a:latin typeface="Gill Sans MT Condensed" panose="020B0506020104020203" pitchFamily="34" charset="0"/>
              </a:rPr>
              <a:t>3 teacher</a:t>
            </a:r>
            <a:r>
              <a:rPr lang="en-US" sz="11200" dirty="0" smtClean="0">
                <a:latin typeface="Gill Sans MT Condensed" panose="020B0506020104020203" pitchFamily="34" charset="0"/>
              </a:rPr>
              <a:t>, and CTT</a:t>
            </a:r>
          </a:p>
          <a:p>
            <a:pPr>
              <a:buFont typeface="Wingdings" panose="05000000000000000000" pitchFamily="2" charset="2"/>
              <a:buChar char="§"/>
            </a:pPr>
            <a:r>
              <a:rPr lang="es-ES" sz="11200" dirty="0" smtClean="0">
                <a:latin typeface="Gill Sans MT Condensed" panose="020B0506020104020203" pitchFamily="34" charset="0"/>
              </a:rPr>
              <a:t>(Personal: estratega, maestro, y CTT) </a:t>
            </a:r>
          </a:p>
          <a:p>
            <a:pPr>
              <a:buFont typeface="Wingdings" panose="05000000000000000000" pitchFamily="2" charset="2"/>
              <a:buChar char="§"/>
            </a:pPr>
            <a:r>
              <a:rPr lang="en-US" sz="11200" dirty="0" smtClean="0">
                <a:latin typeface="Gill Sans MT Condensed" panose="020B0506020104020203" pitchFamily="34" charset="0"/>
              </a:rPr>
              <a:t>Extra Duty Collaboration Time</a:t>
            </a:r>
          </a:p>
          <a:p>
            <a:r>
              <a:rPr lang="en-US" sz="11200" dirty="0" smtClean="0">
                <a:latin typeface="Gill Sans MT Condensed" panose="020B0506020104020203" pitchFamily="34" charset="0"/>
              </a:rPr>
              <a:t>(</a:t>
            </a:r>
            <a:r>
              <a:rPr lang="es-ES" sz="11200" dirty="0" smtClean="0">
                <a:latin typeface="Gill Sans MT Condensed" panose="020B0506020104020203" pitchFamily="34" charset="0"/>
              </a:rPr>
              <a:t>Tiempo de colaboración de trabajo adicional)</a:t>
            </a:r>
            <a:endParaRPr lang="en-US" sz="11200" dirty="0" smtClean="0">
              <a:latin typeface="Gill Sans MT Condensed" panose="020B0506020104020203" pitchFamily="34" charset="0"/>
            </a:endParaRPr>
          </a:p>
          <a:p>
            <a:endParaRPr lang="en-US" sz="11200" dirty="0" smtClean="0"/>
          </a:p>
          <a:p>
            <a:pPr lvl="8">
              <a:lnSpc>
                <a:spcPct val="80000"/>
              </a:lnSpc>
              <a:buClr>
                <a:srgbClr val="5588BB"/>
              </a:buClr>
              <a:buFont typeface="Wingdings" panose="05000000000000000000" pitchFamily="2" charset="2"/>
              <a:buChar char="§"/>
              <a:defRPr/>
            </a:pPr>
            <a:endParaRPr lang="en-US" altLang="en-US" sz="2400" dirty="0">
              <a:solidFill>
                <a:srgbClr val="FF0000"/>
              </a:solidFill>
              <a:latin typeface="Garamond"/>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89504" y="0"/>
            <a:ext cx="7181486" cy="2185214"/>
          </a:xfrm>
          <a:prstGeom prst="rect">
            <a:avLst/>
          </a:prstGeom>
        </p:spPr>
        <p:txBody>
          <a:bodyPr wrap="square">
            <a:spAutoFit/>
          </a:bodyPr>
          <a:lstStyle/>
          <a:p>
            <a:pPr algn="ctr"/>
            <a:r>
              <a:rPr lang="en-US" altLang="en-US" sz="4000" dirty="0">
                <a:latin typeface="Franklin Gothic Demi" panose="020B0703020102020204" pitchFamily="34" charset="0"/>
              </a:rPr>
              <a:t>WHAT DOES TITLE I PROVIDE AT MY CHILD’S SCHOOL? </a:t>
            </a:r>
          </a:p>
          <a:p>
            <a:pPr algn="ct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Qué es  lo que Titulo I le provee a la escuela de mi hijo/a?)</a:t>
            </a:r>
          </a:p>
        </p:txBody>
      </p:sp>
    </p:spTree>
    <p:extLst>
      <p:ext uri="{BB962C8B-B14F-4D97-AF65-F5344CB8AC3E}">
        <p14:creationId xmlns:p14="http://schemas.microsoft.com/office/powerpoint/2010/main" val="3489049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6209" y="2268292"/>
            <a:ext cx="7788075" cy="3727393"/>
          </a:xfrm>
        </p:spPr>
        <p:txBody>
          <a:bodyPr>
            <a:normAutofit fontScale="40000" lnSpcReduction="20000"/>
          </a:bodyPr>
          <a:lstStyle/>
          <a:p>
            <a:pPr marL="502920" lvl="3" indent="0" defTabSz="457200">
              <a:lnSpc>
                <a:spcPct val="100000"/>
              </a:lnSpc>
              <a:spcBef>
                <a:spcPct val="0"/>
              </a:spcBef>
              <a:spcAft>
                <a:spcPts val="600"/>
              </a:spcAft>
              <a:buClr>
                <a:srgbClr val="5588BB"/>
              </a:buClr>
              <a:buSzPct val="115000"/>
              <a:buNone/>
              <a:defRPr/>
            </a:pPr>
            <a:r>
              <a:rPr lang="en-US" altLang="en-US" sz="8000" dirty="0" smtClean="0">
                <a:latin typeface="Franklin Gothic Demi" panose="020B0703020102020204" pitchFamily="34" charset="0"/>
              </a:rPr>
              <a:t>Funds </a:t>
            </a:r>
            <a:r>
              <a:rPr lang="en-US" altLang="en-US" sz="8000" dirty="0">
                <a:latin typeface="Franklin Gothic Demi" panose="020B0703020102020204" pitchFamily="34" charset="0"/>
              </a:rPr>
              <a:t>are used for: </a:t>
            </a:r>
            <a:r>
              <a:rPr lang="en-US" altLang="en-US" sz="6400" i="1" dirty="0">
                <a:solidFill>
                  <a:schemeClr val="accent1">
                    <a:lumMod val="75000"/>
                  </a:schemeClr>
                </a:solidFill>
                <a:latin typeface="Franklin Gothic Demi" panose="020B0703020102020204" pitchFamily="34" charset="0"/>
              </a:rPr>
              <a:t>(</a:t>
            </a:r>
            <a:r>
              <a:rPr lang="es-MX" altLang="en-US" sz="6400" i="1" dirty="0">
                <a:solidFill>
                  <a:schemeClr val="accent1">
                    <a:lumMod val="75000"/>
                  </a:schemeClr>
                </a:solidFill>
                <a:latin typeface="Franklin Gothic Demi" panose="020B0703020102020204" pitchFamily="34" charset="0"/>
              </a:rPr>
              <a:t>Los fondos se utilizan para</a:t>
            </a:r>
            <a:r>
              <a:rPr lang="es-MX" altLang="en-US" sz="6400" dirty="0" smtClean="0">
                <a:solidFill>
                  <a:schemeClr val="accent1">
                    <a:lumMod val="75000"/>
                  </a:schemeClr>
                </a:solidFill>
                <a:latin typeface="Franklin Gothic Demi" panose="020B0703020102020204" pitchFamily="34" charset="0"/>
              </a:rPr>
              <a:t>)</a:t>
            </a:r>
          </a:p>
          <a:p>
            <a:pPr>
              <a:buFont typeface="Wingdings" panose="05000000000000000000" pitchFamily="2" charset="2"/>
              <a:buChar char="§"/>
            </a:pPr>
            <a:r>
              <a:rPr lang="en-US" sz="9600" dirty="0" smtClean="0">
                <a:latin typeface="Gill Sans MT Condensed" panose="020B0506020104020203" pitchFamily="34" charset="0"/>
              </a:rPr>
              <a:t>Technology Supplies</a:t>
            </a:r>
          </a:p>
          <a:p>
            <a:r>
              <a:rPr lang="en-US" sz="9600" dirty="0" smtClean="0">
                <a:latin typeface="Gill Sans MT Condensed" panose="020B0506020104020203" pitchFamily="34" charset="0"/>
              </a:rPr>
              <a:t>(</a:t>
            </a:r>
            <a:r>
              <a:rPr lang="es-ES" sz="9600" dirty="0" smtClean="0">
                <a:latin typeface="Gill Sans MT Condensed" panose="020B0506020104020203" pitchFamily="34" charset="0"/>
              </a:rPr>
              <a:t>Suministros de </a:t>
            </a:r>
            <a:r>
              <a:rPr lang="es-ES" sz="9600" dirty="0" smtClean="0">
                <a:latin typeface="Gill Sans MT Condensed" panose="020B0506020104020203" pitchFamily="34" charset="0"/>
              </a:rPr>
              <a:t>tecnología- ratones de computadora)</a:t>
            </a:r>
            <a:endParaRPr lang="en-US" sz="9600" dirty="0" smtClean="0">
              <a:latin typeface="Gill Sans MT Condensed" panose="020B0506020104020203" pitchFamily="34" charset="0"/>
            </a:endParaRPr>
          </a:p>
          <a:p>
            <a:pPr>
              <a:buFont typeface="Wingdings" panose="05000000000000000000" pitchFamily="2" charset="2"/>
              <a:buChar char="§"/>
            </a:pPr>
            <a:r>
              <a:rPr lang="en-US" sz="9600" dirty="0" smtClean="0">
                <a:latin typeface="Gill Sans MT Condensed" panose="020B0506020104020203" pitchFamily="34" charset="0"/>
              </a:rPr>
              <a:t>Learning Supplies- </a:t>
            </a:r>
            <a:r>
              <a:rPr lang="en-US" sz="9600" dirty="0" smtClean="0">
                <a:latin typeface="Gill Sans MT Condensed" panose="020B0506020104020203" pitchFamily="34" charset="0"/>
              </a:rPr>
              <a:t>folders</a:t>
            </a:r>
            <a:endParaRPr lang="en-US" sz="9600" dirty="0" smtClean="0">
              <a:latin typeface="Gill Sans MT Condensed" panose="020B0506020104020203" pitchFamily="34" charset="0"/>
            </a:endParaRPr>
          </a:p>
          <a:p>
            <a:r>
              <a:rPr lang="es-ES" sz="9600" dirty="0" smtClean="0">
                <a:latin typeface="Gill Sans MT Condensed" panose="020B0506020104020203" pitchFamily="34" charset="0"/>
              </a:rPr>
              <a:t>(Suministros de </a:t>
            </a:r>
            <a:r>
              <a:rPr lang="es-ES" sz="9600" dirty="0" smtClean="0">
                <a:latin typeface="Gill Sans MT Condensed" panose="020B0506020104020203" pitchFamily="34" charset="0"/>
              </a:rPr>
              <a:t>aprendizaje-carpetas)</a:t>
            </a:r>
            <a:endParaRPr lang="en-US" sz="9600" dirty="0" smtClean="0">
              <a:latin typeface="Gill Sans MT Condensed" panose="020B0506020104020203" pitchFamily="34" charset="0"/>
            </a:endParaRPr>
          </a:p>
          <a:p>
            <a:endParaRPr lang="en-US" sz="11200" dirty="0"/>
          </a:p>
          <a:p>
            <a:pPr lvl="8">
              <a:lnSpc>
                <a:spcPct val="80000"/>
              </a:lnSpc>
              <a:buClr>
                <a:srgbClr val="5588BB"/>
              </a:buClr>
              <a:buFont typeface="Wingdings" panose="05000000000000000000" pitchFamily="2" charset="2"/>
              <a:buChar char="§"/>
              <a:defRPr/>
            </a:pPr>
            <a:endParaRPr lang="en-US" altLang="en-US" sz="2400" dirty="0">
              <a:solidFill>
                <a:srgbClr val="FF0000"/>
              </a:solidFill>
              <a:latin typeface="Garamond"/>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89504" y="0"/>
            <a:ext cx="7181486" cy="2185214"/>
          </a:xfrm>
          <a:prstGeom prst="rect">
            <a:avLst/>
          </a:prstGeom>
        </p:spPr>
        <p:txBody>
          <a:bodyPr wrap="square">
            <a:spAutoFit/>
          </a:bodyPr>
          <a:lstStyle/>
          <a:p>
            <a:pPr algn="ctr"/>
            <a:r>
              <a:rPr lang="en-US" altLang="en-US" sz="4000" dirty="0">
                <a:latin typeface="Franklin Gothic Demi" panose="020B0703020102020204" pitchFamily="34" charset="0"/>
              </a:rPr>
              <a:t>WHAT DOES TITLE I PROVIDE AT MY CHILD’S SCHOOL? </a:t>
            </a:r>
          </a:p>
          <a:p>
            <a:pPr algn="ct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Qué es  lo que Titulo I le provee a la escuela de mi hijo/a?)</a:t>
            </a:r>
          </a:p>
        </p:txBody>
      </p:sp>
      <p:sp>
        <p:nvSpPr>
          <p:cNvPr id="2" name="Rectangle 1"/>
          <p:cNvSpPr>
            <a:spLocks noChangeArrowheads="1"/>
          </p:cNvSpPr>
          <p:nvPr/>
        </p:nvSpPr>
        <p:spPr bwMode="auto">
          <a:xfrm>
            <a:off x="0" y="0"/>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smtClean="0">
                <a:ln>
                  <a:noFill/>
                </a:ln>
                <a:solidFill>
                  <a:srgbClr val="202124"/>
                </a:solidFill>
                <a:effectLst/>
                <a:latin typeface="inherit"/>
              </a:rPr>
              <a:t>ratones de computadora</a:t>
            </a:r>
            <a:r>
              <a:rPr kumimoji="0" lang="es-ES" altLang="en-US" sz="800" b="0" i="0" u="none" strike="noStrike" cap="none" normalizeH="0" baseline="0" smtClean="0">
                <a:ln>
                  <a:noFill/>
                </a:ln>
                <a:solidFill>
                  <a:schemeClr val="tx1"/>
                </a:solidFill>
                <a:effectLst/>
              </a:rPr>
              <a:t> </a:t>
            </a:r>
            <a:endParaRPr kumimoji="0" lang="es-E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smtClean="0">
                <a:ln>
                  <a:noFill/>
                </a:ln>
                <a:solidFill>
                  <a:srgbClr val="202124"/>
                </a:solidFill>
                <a:effectLst/>
                <a:latin typeface="inherit"/>
              </a:rPr>
              <a:t>ratones de computadora</a:t>
            </a:r>
            <a:r>
              <a:rPr kumimoji="0" lang="es-ES" altLang="en-US" sz="800" b="0" i="0" u="none" strike="noStrike" cap="none" normalizeH="0" baseline="0" smtClean="0">
                <a:ln>
                  <a:noFill/>
                </a:ln>
                <a:solidFill>
                  <a:schemeClr val="tx1"/>
                </a:solidFill>
                <a:effectLst/>
              </a:rPr>
              <a:t> </a:t>
            </a:r>
            <a:endParaRPr kumimoji="0" lang="es-E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304800" y="304800"/>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smtClean="0">
                <a:ln>
                  <a:noFill/>
                </a:ln>
                <a:solidFill>
                  <a:srgbClr val="202124"/>
                </a:solidFill>
                <a:effectLst/>
                <a:latin typeface="inherit"/>
              </a:rPr>
              <a:t>ratones de computadora</a:t>
            </a:r>
            <a:r>
              <a:rPr kumimoji="0" lang="es-ES" altLang="en-US" sz="800" b="0" i="0" u="none" strike="noStrike" cap="none" normalizeH="0" baseline="0" smtClean="0">
                <a:ln>
                  <a:noFill/>
                </a:ln>
                <a:solidFill>
                  <a:schemeClr val="tx1"/>
                </a:solidFill>
                <a:effectLst/>
              </a:rPr>
              <a:t> </a:t>
            </a:r>
            <a:endParaRPr kumimoji="0" lang="es-E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5041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34402"/>
          </a:xfrm>
          <a:solidFill>
            <a:schemeClr val="tx2">
              <a:lumMod val="20000"/>
              <a:lumOff val="80000"/>
            </a:schemeClr>
          </a:solidFill>
        </p:spPr>
        <p:txBody>
          <a:bodyPr>
            <a:normAutofit/>
          </a:bodyPr>
          <a:lstStyle/>
          <a:p>
            <a:r>
              <a:rPr lang="en-US" dirty="0">
                <a:latin typeface="Franklin Gothic Demi" panose="020B0703020102020204" pitchFamily="34" charset="0"/>
              </a:rPr>
              <a:t>FOR SCHOOLS, ESSA:</a:t>
            </a:r>
            <a:br>
              <a:rPr lang="en-US" dirty="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a:solidFill>
                  <a:schemeClr val="accent1">
                    <a:lumMod val="75000"/>
                  </a:schemeClr>
                </a:solidFill>
                <a:latin typeface="Franklin Gothic Demi" panose="020B0703020102020204" pitchFamily="34" charset="0"/>
              </a:rPr>
              <a:t>Escuelas</a:t>
            </a:r>
            <a:r>
              <a:rPr lang="en-US" sz="3200" i="1" dirty="0">
                <a:solidFill>
                  <a:schemeClr val="accent1">
                    <a:lumMod val="75000"/>
                  </a:schemeClr>
                </a:solidFill>
                <a:latin typeface="Franklin Gothic Demi" panose="020B0703020102020204" pitchFamily="34" charset="0"/>
              </a:rPr>
              <a:t>)</a:t>
            </a:r>
            <a:endParaRPr lang="en-US" sz="3200" i="1" dirty="0">
              <a:latin typeface="Franklin Gothic Demi" panose="020B0703020102020204" pitchFamily="34" charset="0"/>
            </a:endParaRPr>
          </a:p>
        </p:txBody>
      </p:sp>
      <p:sp>
        <p:nvSpPr>
          <p:cNvPr id="3" name="Content Placeholder 2"/>
          <p:cNvSpPr>
            <a:spLocks noGrp="1"/>
          </p:cNvSpPr>
          <p:nvPr>
            <p:ph sz="half" idx="1"/>
          </p:nvPr>
        </p:nvSpPr>
        <p:spPr>
          <a:xfrm>
            <a:off x="768096" y="2286000"/>
            <a:ext cx="3353528" cy="4023360"/>
          </a:xfrm>
          <a:solidFill>
            <a:schemeClr val="tx2">
              <a:lumMod val="20000"/>
              <a:lumOff val="80000"/>
            </a:schemeClr>
          </a:solidFill>
        </p:spPr>
        <p:txBody>
          <a:bodyPr>
            <a:normAutofit/>
          </a:bodyPr>
          <a:lstStyle/>
          <a:p>
            <a:r>
              <a:rPr lang="en-US" altLang="en-US" sz="2800" dirty="0">
                <a:latin typeface="Franklin Gothic Demi" panose="020B0703020102020204" pitchFamily="34" charset="0"/>
              </a:rPr>
              <a:t>Ensures schools measure student progress using approved tests. </a:t>
            </a:r>
          </a:p>
          <a:p>
            <a:pPr marL="0" lvl="0" indent="0" defTabSz="914400">
              <a:buNone/>
              <a:defRPr/>
            </a:pPr>
            <a:endParaRPr lang="en-US" altLang="en-US" dirty="0">
              <a:solidFill>
                <a:srgbClr val="5588BB"/>
              </a:solidFill>
              <a:latin typeface="Franklin Gothic Demi" panose="020B0703020102020204" pitchFamily="34" charset="0"/>
            </a:endParaRPr>
          </a:p>
          <a:p>
            <a:pPr lvl="0" defTabSz="914400">
              <a:defRPr/>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midan el progreso de los estudiantes utilizando exámenes aprobados.)</a:t>
            </a:r>
            <a:endParaRPr lang="en-US" altLang="en-US" sz="2400" i="1" dirty="0">
              <a:solidFill>
                <a:schemeClr val="accent1">
                  <a:lumMod val="75000"/>
                </a:schemeClr>
              </a:solidFill>
              <a:latin typeface="Franklin Gothic Demi" panose="020B0703020102020204" pitchFamily="34" charset="0"/>
            </a:endParaRPr>
          </a:p>
          <a:p>
            <a:endParaRPr lang="en-US" dirty="0"/>
          </a:p>
        </p:txBody>
      </p:sp>
      <p:sp>
        <p:nvSpPr>
          <p:cNvPr id="4" name="Content Placeholder 3"/>
          <p:cNvSpPr>
            <a:spLocks noGrp="1"/>
          </p:cNvSpPr>
          <p:nvPr>
            <p:ph sz="half" idx="2"/>
          </p:nvPr>
        </p:nvSpPr>
        <p:spPr>
          <a:xfrm>
            <a:off x="4640238" y="2286000"/>
            <a:ext cx="3417911" cy="4023360"/>
          </a:xfrm>
          <a:solidFill>
            <a:schemeClr val="tx2">
              <a:lumMod val="20000"/>
              <a:lumOff val="80000"/>
            </a:schemeClr>
          </a:solidFill>
        </p:spPr>
        <p:txBody>
          <a:bodyPr>
            <a:normAutofit/>
          </a:bodyPr>
          <a:lstStyle/>
          <a:p>
            <a:pPr>
              <a:lnSpc>
                <a:spcPct val="80000"/>
              </a:lnSpc>
            </a:pPr>
            <a:r>
              <a:rPr lang="en-US" altLang="en-US" sz="2800" dirty="0">
                <a:latin typeface="Franklin Gothic Demi" panose="020B0703020102020204" pitchFamily="34" charset="0"/>
              </a:rPr>
              <a:t>Ensures schools issue reports charting school performance. </a:t>
            </a:r>
          </a:p>
          <a:p>
            <a:pPr marL="0" lvl="0" indent="0">
              <a:lnSpc>
                <a:spcPct val="80000"/>
              </a:lnSpc>
              <a:buNone/>
            </a:pPr>
            <a:endParaRPr lang="en-US" altLang="en-US" dirty="0">
              <a:solidFill>
                <a:srgbClr val="5588BB"/>
              </a:solidFill>
              <a:latin typeface="Franklin Gothic Demi" panose="020B0703020102020204" pitchFamily="34" charset="0"/>
            </a:endParaRPr>
          </a:p>
          <a:p>
            <a:pPr lvl="0">
              <a:lnSpc>
                <a:spcPct val="80000"/>
              </a:lnSpc>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distribuyan reportes del rendimiento escolar.)</a:t>
            </a:r>
            <a:endParaRPr lang="en-US" altLang="en-US" sz="24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022693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a:latin typeface="Franklin Gothic Demi" panose="020B0703020102020204" pitchFamily="34" charset="0"/>
              </a:rPr>
              <a:t>FOR SCHOOLS, ESSA:</a:t>
            </a:r>
            <a:br>
              <a:rPr lang="en-US" dirty="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a:solidFill>
                  <a:schemeClr val="accent1">
                    <a:lumMod val="75000"/>
                  </a:schemeClr>
                </a:solidFill>
                <a:latin typeface="Franklin Gothic Demi" panose="020B0703020102020204" pitchFamily="34" charset="0"/>
              </a:rPr>
              <a:t>Escuelas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415655"/>
            <a:ext cx="7290055" cy="3753134"/>
          </a:xfrm>
          <a:solidFill>
            <a:schemeClr val="tx2">
              <a:lumMod val="20000"/>
              <a:lumOff val="80000"/>
            </a:schemeClr>
          </a:solidFill>
        </p:spPr>
        <p:txBody>
          <a:bodyPr/>
          <a:lstStyle/>
          <a:p>
            <a:pPr defTabSz="914400">
              <a:defRPr/>
            </a:pPr>
            <a:endParaRPr lang="en-US" altLang="en-US" sz="1100" dirty="0">
              <a:latin typeface="Franklin Gothic Demi" panose="020B0703020102020204" pitchFamily="34" charset="0"/>
            </a:endParaRPr>
          </a:p>
          <a:p>
            <a:pPr defTabSz="914400">
              <a:defRPr/>
            </a:pPr>
            <a:r>
              <a:rPr lang="en-US" altLang="en-US" sz="3200" dirty="0">
                <a:latin typeface="Franklin Gothic Demi" panose="020B0703020102020204" pitchFamily="34" charset="0"/>
              </a:rPr>
              <a:t>Provides teacher training and professional development to improve instruction. </a:t>
            </a:r>
          </a:p>
          <a:p>
            <a:pPr lvl="0" defTabSz="914400">
              <a:defRPr/>
            </a:pPr>
            <a:endParaRPr lang="en-US" altLang="en-US" sz="1050" dirty="0">
              <a:solidFill>
                <a:srgbClr val="54381C"/>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entrenamiento y capacitación profesional a los maestros para mejorar la enseñanza.)</a:t>
            </a:r>
          </a:p>
        </p:txBody>
      </p:sp>
    </p:spTree>
    <p:extLst>
      <p:ext uri="{BB962C8B-B14F-4D97-AF65-F5344CB8AC3E}">
        <p14:creationId xmlns:p14="http://schemas.microsoft.com/office/powerpoint/2010/main" val="2758633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5"/>
            <a:ext cx="7290054" cy="1393709"/>
          </a:xfrm>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a:solidFill>
                  <a:schemeClr val="accent1">
                    <a:lumMod val="75000"/>
                  </a:schemeClr>
                </a:solidFill>
                <a:latin typeface="Franklin Gothic Demi" panose="020B0703020102020204" pitchFamily="34" charset="0"/>
              </a:rPr>
              <a:t>)</a:t>
            </a:r>
            <a:endParaRPr lang="en-US" sz="3200" i="1" dirty="0"/>
          </a:p>
        </p:txBody>
      </p:sp>
      <p:sp>
        <p:nvSpPr>
          <p:cNvPr id="3" name="Content Placeholder 2"/>
          <p:cNvSpPr>
            <a:spLocks noGrp="1"/>
          </p:cNvSpPr>
          <p:nvPr>
            <p:ph sz="half" idx="1"/>
          </p:nvPr>
        </p:nvSpPr>
        <p:spPr>
          <a:solidFill>
            <a:srgbClr val="E4C6CF"/>
          </a:solidFill>
        </p:spPr>
        <p:txBody>
          <a:bodyPr>
            <a:normAutofit/>
          </a:bodyPr>
          <a:lstStyle/>
          <a:p>
            <a:pPr defTabSz="914400">
              <a:defRPr/>
            </a:pPr>
            <a:r>
              <a:rPr lang="en-US" altLang="en-US" sz="3200" dirty="0">
                <a:latin typeface="Franklin Gothic Demi" panose="020B0703020102020204" pitchFamily="34" charset="0"/>
              </a:rPr>
              <a:t>Sets high expectations for academic achievement. </a:t>
            </a:r>
          </a:p>
          <a:p>
            <a:pPr defTabSz="914400">
              <a:defRPr/>
            </a:pPr>
            <a:endParaRPr lang="en-US" altLang="en-US" dirty="0">
              <a:solidFill>
                <a:srgbClr val="54381C"/>
              </a:solidFill>
              <a:latin typeface="Franklin Gothic Demi" panose="020B0703020102020204" pitchFamily="34" charset="0"/>
            </a:endParaRPr>
          </a:p>
          <a:p>
            <a:pPr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Fija expectativas altas para el logro académico.)</a:t>
            </a:r>
            <a:endParaRPr lang="en-US" altLang="en-US" sz="2800" i="1" dirty="0">
              <a:solidFill>
                <a:schemeClr val="accent1">
                  <a:lumMod val="75000"/>
                </a:schemeClr>
              </a:solidFill>
              <a:latin typeface="Franklin Gothic Demi" panose="020B0703020102020204" pitchFamily="34" charset="0"/>
            </a:endParaRPr>
          </a:p>
        </p:txBody>
      </p:sp>
      <p:sp>
        <p:nvSpPr>
          <p:cNvPr id="4" name="Content Placeholder 3"/>
          <p:cNvSpPr>
            <a:spLocks noGrp="1"/>
          </p:cNvSpPr>
          <p:nvPr>
            <p:ph sz="half" idx="2"/>
          </p:nvPr>
        </p:nvSpPr>
        <p:spPr>
          <a:solidFill>
            <a:srgbClr val="E4C6CF"/>
          </a:solidFill>
        </p:spPr>
        <p:txBody>
          <a:bodyPr>
            <a:normAutofit/>
          </a:bodyPr>
          <a:lstStyle/>
          <a:p>
            <a:pPr lvl="0" defTabSz="914400">
              <a:defRPr/>
            </a:pPr>
            <a:r>
              <a:rPr lang="en-US" sz="3200" dirty="0">
                <a:latin typeface="Franklin Gothic Demi" panose="020B0703020102020204" pitchFamily="34" charset="0"/>
              </a:rPr>
              <a:t>Requires yearly testing for Grades 3-8 and High School. </a:t>
            </a:r>
          </a:p>
          <a:p>
            <a:pPr lvl="0" defTabSz="914400">
              <a:defRPr/>
            </a:pPr>
            <a:endParaRPr lang="en-US" dirty="0">
              <a:solidFill>
                <a:srgbClr val="54381C"/>
              </a:solidFill>
              <a:latin typeface="Franklin Gothic Demi" panose="020B0703020102020204" pitchFamily="34" charset="0"/>
            </a:endParaRPr>
          </a:p>
          <a:p>
            <a:pPr lvl="0" defTabSz="914400">
              <a:defRPr/>
            </a:pPr>
            <a:r>
              <a:rPr lang="en-US" sz="2800" i="1" dirty="0">
                <a:solidFill>
                  <a:schemeClr val="accent1">
                    <a:lumMod val="75000"/>
                  </a:schemeClr>
                </a:solidFill>
                <a:latin typeface="Franklin Gothic Demi" panose="020B0703020102020204" pitchFamily="34" charset="0"/>
              </a:rPr>
              <a:t>(</a:t>
            </a:r>
            <a:r>
              <a:rPr lang="es-MX" sz="2800" i="1" dirty="0">
                <a:solidFill>
                  <a:schemeClr val="accent1">
                    <a:lumMod val="75000"/>
                  </a:schemeClr>
                </a:solidFill>
                <a:latin typeface="Franklin Gothic Demi" panose="020B0703020102020204" pitchFamily="34" charset="0"/>
              </a:rPr>
              <a:t>Requiere exámenes anualmente para los Grados 3ro al 8to y la preparatoria.)</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30135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729552"/>
            <a:ext cx="7290055" cy="3493827"/>
          </a:xfrm>
          <a:solidFill>
            <a:srgbClr val="E4C6CF"/>
          </a:solidFill>
        </p:spPr>
        <p:txBody>
          <a:bodyPr>
            <a:normAutofit lnSpcReduction="10000"/>
          </a:bodyPr>
          <a:lstStyle/>
          <a:p>
            <a:endParaRPr lang="en-US" dirty="0"/>
          </a:p>
          <a:p>
            <a:pPr lvl="0" defTabSz="914400">
              <a:defRPr/>
            </a:pPr>
            <a:r>
              <a:rPr lang="en-US" altLang="en-US" sz="3200" dirty="0">
                <a:latin typeface="Franklin Gothic Demi" panose="020B0703020102020204" pitchFamily="34" charset="0"/>
              </a:rPr>
              <a:t>Provides teachers who are licensed by the state of Nevada and use proven teaching methods. </a:t>
            </a:r>
          </a:p>
          <a:p>
            <a:pPr lvl="0" defTabSz="914400">
              <a:defRPr/>
            </a:pPr>
            <a:endParaRPr lang="en-US" altLang="en-US" sz="1200" dirty="0">
              <a:solidFill>
                <a:srgbClr val="5588BB"/>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maestros con licencia por el estado de Nevada los cuales utilizan métodos de enseñanza aprobados.)</a:t>
            </a:r>
          </a:p>
        </p:txBody>
      </p:sp>
    </p:spTree>
    <p:extLst>
      <p:ext uri="{BB962C8B-B14F-4D97-AF65-F5344CB8AC3E}">
        <p14:creationId xmlns:p14="http://schemas.microsoft.com/office/powerpoint/2010/main" val="26753045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CSD Brand">
      <a:dk1>
        <a:sysClr val="windowText" lastClr="000000"/>
      </a:dk1>
      <a:lt1>
        <a:sysClr val="window" lastClr="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4262</TotalTime>
  <Words>2375</Words>
  <Application>Microsoft Office PowerPoint</Application>
  <PresentationFormat>On-screen Show (4:3)</PresentationFormat>
  <Paragraphs>150</Paragraphs>
  <Slides>27</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27</vt:i4>
      </vt:variant>
    </vt:vector>
  </HeadingPairs>
  <TitlesOfParts>
    <vt:vector size="43" baseType="lpstr">
      <vt:lpstr>Arial</vt:lpstr>
      <vt:lpstr>Calibri</vt:lpstr>
      <vt:lpstr>Candara</vt:lpstr>
      <vt:lpstr>Century Gothic</vt:lpstr>
      <vt:lpstr>Franklin Gothic Book</vt:lpstr>
      <vt:lpstr>Franklin Gothic Demi</vt:lpstr>
      <vt:lpstr>Franklin Gothic Demi Cond</vt:lpstr>
      <vt:lpstr>Garamond</vt:lpstr>
      <vt:lpstr>Gill Sans MT Condensed</vt:lpstr>
      <vt:lpstr>Google Sans</vt:lpstr>
      <vt:lpstr>inherit</vt:lpstr>
      <vt:lpstr>Tw Cen MT</vt:lpstr>
      <vt:lpstr>Tw Cen MT Condensed</vt:lpstr>
      <vt:lpstr>Wingdings</vt:lpstr>
      <vt:lpstr>Wingdings 3</vt:lpstr>
      <vt:lpstr>Integral</vt:lpstr>
      <vt:lpstr>PowerPoint Presentation</vt:lpstr>
      <vt:lpstr>PowerPoint Presentation</vt:lpstr>
      <vt:lpstr>PowerPoint Presentation</vt:lpstr>
      <vt:lpstr>PowerPoint Presentation</vt:lpstr>
      <vt:lpstr>PowerPoint Presentation</vt:lpstr>
      <vt:lpstr>FOR SCHOOLS, ESSA: (ESSA Para Las Escuelas)</vt:lpstr>
      <vt:lpstr>FOR SCHOOLS, ESSA: (ESSA Para Las Escuelas)</vt:lpstr>
      <vt:lpstr>For Students, ESSA: (ESSA Para Los Estudiantes)</vt:lpstr>
      <vt:lpstr>For Students, ESSA: (ESSA Para Los Estudiantes)</vt:lpstr>
      <vt:lpstr>PowerPoint Presentation</vt:lpstr>
      <vt:lpstr>PowerPoint Presentation</vt:lpstr>
      <vt:lpstr>PowerPoint Presentation</vt:lpstr>
      <vt:lpstr>PowerPoint Presentation</vt:lpstr>
      <vt:lpstr>PowerPoint Presentation</vt:lpstr>
      <vt:lpstr>Parent and family Engagement Policy</vt:lpstr>
      <vt:lpstr>Parent and family Engagement Policy</vt:lpstr>
      <vt:lpstr>Parent and family Engagement Policy</vt:lpstr>
      <vt:lpstr>Parent and family Engagement Policy</vt:lpstr>
      <vt:lpstr>Parent and family Engagement Policy</vt:lpstr>
      <vt:lpstr>District Wide Survey Results</vt:lpstr>
      <vt:lpstr>PowerPoint Presentation</vt:lpstr>
      <vt:lpstr>PowerPoint Presentation</vt:lpstr>
      <vt:lpstr>PowerPoint Presentation</vt:lpstr>
      <vt:lpstr>PowerPoint Presentation</vt:lpstr>
      <vt:lpstr>PowerPoint Presentation</vt:lpstr>
      <vt:lpstr>Thank you for attending (Gracias por Asistir)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Reorganization of the Clark County School District</dc:title>
  <dc:creator>Ballard, Kellie</dc:creator>
  <cp:lastModifiedBy>Windows User</cp:lastModifiedBy>
  <cp:revision>134</cp:revision>
  <cp:lastPrinted>2019-08-05T03:47:46Z</cp:lastPrinted>
  <dcterms:created xsi:type="dcterms:W3CDTF">2018-07-16T15:51:20Z</dcterms:created>
  <dcterms:modified xsi:type="dcterms:W3CDTF">2022-08-17T20:34:35Z</dcterms:modified>
</cp:coreProperties>
</file>