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30"/>
  </p:notesMasterIdLst>
  <p:handoutMasterIdLst>
    <p:handoutMasterId r:id="rId31"/>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10" r:id="rId16"/>
    <p:sldId id="309" r:id="rId17"/>
    <p:sldId id="301" r:id="rId18"/>
    <p:sldId id="311" r:id="rId19"/>
    <p:sldId id="316" r:id="rId20"/>
    <p:sldId id="312" r:id="rId21"/>
    <p:sldId id="317" r:id="rId22"/>
    <p:sldId id="313" r:id="rId23"/>
    <p:sldId id="318" r:id="rId24"/>
    <p:sldId id="314" r:id="rId25"/>
    <p:sldId id="319" r:id="rId26"/>
    <p:sldId id="315" r:id="rId27"/>
    <p:sldId id="299" r:id="rId28"/>
    <p:sldId id="308"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10"/>
            <p14:sldId id="309"/>
            <p14:sldId id="301"/>
            <p14:sldId id="311"/>
            <p14:sldId id="316"/>
            <p14:sldId id="312"/>
            <p14:sldId id="317"/>
            <p14:sldId id="313"/>
            <p14:sldId id="318"/>
            <p14:sldId id="314"/>
            <p14:sldId id="319"/>
            <p14:sldId id="315"/>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91111" autoAdjust="0"/>
  </p:normalViewPr>
  <p:slideViewPr>
    <p:cSldViewPr snapToGrid="0">
      <p:cViewPr varScale="1">
        <p:scale>
          <a:sx n="83" d="100"/>
          <a:sy n="83" d="100"/>
        </p:scale>
        <p:origin x="876"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8/16/2023</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My chi l d's s </a:t>
            </a:r>
            <a:r>
              <a:rPr lang="en-US" sz="1200" b="0" i="0" u="none" strike="noStrike" kern="1200" baseline="0" dirty="0" err="1" smtClean="0">
                <a:solidFill>
                  <a:schemeClr val="tx1"/>
                </a:solidFill>
                <a:latin typeface="+mn-lt"/>
                <a:ea typeface="+mn-ea"/>
                <a:cs typeface="+mn-cs"/>
              </a:rPr>
              <a:t>chool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nforms</a:t>
            </a:r>
            <a:r>
              <a:rPr lang="en-US" sz="1200" b="0" i="0" u="none" strike="noStrike" kern="1200" baseline="0" dirty="0" smtClean="0">
                <a:solidFill>
                  <a:schemeClr val="tx1"/>
                </a:solidFill>
                <a:latin typeface="+mn-lt"/>
                <a:ea typeface="+mn-ea"/>
                <a:cs typeface="+mn-cs"/>
              </a:rPr>
              <a:t> me how </a:t>
            </a:r>
            <a:r>
              <a:rPr lang="en-US" sz="1200" b="0" i="0" u="none" strike="noStrike" kern="1200" baseline="0" dirty="0" err="1" smtClean="0">
                <a:solidFill>
                  <a:schemeClr val="tx1"/>
                </a:solidFill>
                <a:latin typeface="+mn-lt"/>
                <a:ea typeface="+mn-ea"/>
                <a:cs typeface="+mn-cs"/>
              </a:rPr>
              <a:t>fundra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s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ng </a:t>
            </a:r>
            <a:r>
              <a:rPr lang="en-US" sz="1200" b="0" i="0" u="none" strike="noStrike" kern="1200" baseline="0" dirty="0" err="1" smtClean="0">
                <a:solidFill>
                  <a:schemeClr val="tx1"/>
                </a:solidFill>
                <a:latin typeface="+mn-lt"/>
                <a:ea typeface="+mn-ea"/>
                <a:cs typeface="+mn-cs"/>
              </a:rPr>
              <a:t>moni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 re us ed.</a:t>
            </a:r>
          </a:p>
          <a:p>
            <a:r>
              <a:rPr lang="en-US" sz="1200" b="0" i="0" u="none" strike="noStrike" kern="1200" baseline="0" dirty="0" smtClean="0">
                <a:solidFill>
                  <a:schemeClr val="tx1"/>
                </a:solidFill>
                <a:latin typeface="+mn-lt"/>
                <a:ea typeface="+mn-ea"/>
                <a:cs typeface="+mn-cs"/>
              </a:rPr>
              <a:t>I a m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nformed</a:t>
            </a:r>
            <a:r>
              <a:rPr lang="en-US" sz="1200" b="0" i="0" u="none" strike="noStrike" kern="1200" baseline="0" dirty="0" smtClean="0">
                <a:solidFill>
                  <a:schemeClr val="tx1"/>
                </a:solidFill>
                <a:latin typeface="+mn-lt"/>
                <a:ea typeface="+mn-ea"/>
                <a:cs typeface="+mn-cs"/>
              </a:rPr>
              <a:t> a bout the current </a:t>
            </a:r>
            <a:r>
              <a:rPr lang="en-US" sz="1200" b="0" i="0" u="none" strike="noStrike" kern="1200" baseline="0" dirty="0" err="1" smtClean="0">
                <a:solidFill>
                  <a:schemeClr val="tx1"/>
                </a:solidFill>
                <a:latin typeface="+mn-lt"/>
                <a:ea typeface="+mn-ea"/>
                <a:cs typeface="+mn-cs"/>
              </a:rPr>
              <a:t>curri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cul</a:t>
            </a:r>
            <a:r>
              <a:rPr lang="en-US" sz="1200" b="0" i="0" u="none" strike="noStrike" kern="1200" baseline="0" dirty="0" smtClean="0">
                <a:solidFill>
                  <a:schemeClr val="tx1"/>
                </a:solidFill>
                <a:latin typeface="+mn-lt"/>
                <a:ea typeface="+mn-ea"/>
                <a:cs typeface="+mn-cs"/>
              </a:rPr>
              <a:t> um for my chi l d's </a:t>
            </a:r>
            <a:r>
              <a:rPr lang="en-US" sz="1200" b="0" i="0" u="none" strike="noStrike" kern="1200" baseline="0" dirty="0" err="1" smtClean="0">
                <a:solidFill>
                  <a:schemeClr val="tx1"/>
                </a:solidFill>
                <a:latin typeface="+mn-lt"/>
                <a:ea typeface="+mn-ea"/>
                <a:cs typeface="+mn-cs"/>
              </a:rPr>
              <a:t>gra</a:t>
            </a:r>
            <a:r>
              <a:rPr lang="en-US" sz="1200" b="0" i="0" u="none" strike="noStrike" kern="1200" baseline="0" dirty="0" smtClean="0">
                <a:solidFill>
                  <a:schemeClr val="tx1"/>
                </a:solidFill>
                <a:latin typeface="+mn-lt"/>
                <a:ea typeface="+mn-ea"/>
                <a:cs typeface="+mn-cs"/>
              </a:rPr>
              <a:t> de l </a:t>
            </a:r>
            <a:r>
              <a:rPr lang="en-US" sz="1200" b="0" i="0" u="none" strike="noStrike" kern="1200" baseline="0" dirty="0" err="1" smtClean="0">
                <a:solidFill>
                  <a:schemeClr val="tx1"/>
                </a:solidFill>
                <a:latin typeface="+mn-lt"/>
                <a:ea typeface="+mn-ea"/>
                <a:cs typeface="+mn-cs"/>
              </a:rPr>
              <a:t>evel</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14</a:t>
            </a:fld>
            <a:endParaRPr lang="en-US"/>
          </a:p>
        </p:txBody>
      </p:sp>
    </p:spTree>
    <p:extLst>
      <p:ext uri="{BB962C8B-B14F-4D97-AF65-F5344CB8AC3E}">
        <p14:creationId xmlns:p14="http://schemas.microsoft.com/office/powerpoint/2010/main" val="91015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Clark County School District is transparent and open about how it</a:t>
            </a:r>
          </a:p>
          <a:p>
            <a:r>
              <a:rPr lang="en-US" sz="1200" b="0" i="0" u="none" strike="noStrike" kern="1200" baseline="0" dirty="0" smtClean="0">
                <a:solidFill>
                  <a:schemeClr val="tx1"/>
                </a:solidFill>
                <a:latin typeface="+mn-lt"/>
                <a:ea typeface="+mn-ea"/>
                <a:cs typeface="+mn-cs"/>
              </a:rPr>
              <a:t>operates .53.57% There is adequate instructional space at this school . 67.86%</a:t>
            </a:r>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15</a:t>
            </a:fld>
            <a:endParaRPr lang="en-US"/>
          </a:p>
        </p:txBody>
      </p:sp>
    </p:spTree>
    <p:extLst>
      <p:ext uri="{BB962C8B-B14F-4D97-AF65-F5344CB8AC3E}">
        <p14:creationId xmlns:p14="http://schemas.microsoft.com/office/powerpoint/2010/main" val="1040372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8/16/2023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8/16/2023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8/16/2023</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fontScale="9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Jesse D. Scott Elementary School </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Date/</a:t>
            </a:r>
            <a:r>
              <a:rPr lang="en-US" sz="2800" dirty="0" err="1" smtClean="0">
                <a:latin typeface="Franklin Gothic Demi" panose="020B0703020102020204" pitchFamily="34" charset="0"/>
              </a:rPr>
              <a:t>Fecha</a:t>
            </a:r>
            <a:r>
              <a:rPr lang="en-US" sz="2800" dirty="0" smtClean="0">
                <a:latin typeface="Franklin Gothic Demi" panose="020B0703020102020204" pitchFamily="34" charset="0"/>
              </a:rPr>
              <a:t>: August </a:t>
            </a:r>
            <a:r>
              <a:rPr lang="en-US" sz="2800" dirty="0" smtClean="0">
                <a:latin typeface="Franklin Gothic Demi" panose="020B0703020102020204" pitchFamily="34" charset="0"/>
              </a:rPr>
              <a:t>16, </a:t>
            </a:r>
            <a:r>
              <a:rPr lang="en-US" sz="2800" dirty="0" smtClean="0">
                <a:latin typeface="Franklin Gothic Demi" panose="020B0703020102020204" pitchFamily="34" charset="0"/>
              </a:rPr>
              <a:t>2024</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a:t>
            </a:r>
            <a:r>
              <a:rPr lang="en-US" sz="2800" dirty="0" smtClean="0">
                <a:latin typeface="Franklin Gothic Demi" panose="020B0703020102020204" pitchFamily="34" charset="0"/>
              </a:rPr>
              <a:t>: 3:00 PM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56521" y="4960137"/>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8127" y="-704850"/>
            <a:ext cx="9062977" cy="6858000"/>
          </a:xfrm>
          <a:prstGeom prst="rect">
            <a:avLst/>
          </a:prstGeom>
        </p:spPr>
      </p:pic>
    </p:spTree>
    <p:extLst>
      <p:ext uri="{BB962C8B-B14F-4D97-AF65-F5344CB8AC3E}">
        <p14:creationId xmlns:p14="http://schemas.microsoft.com/office/powerpoint/2010/main" val="60334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7792" y="271462"/>
            <a:ext cx="8657864" cy="6586538"/>
          </a:xfrm>
          <a:prstGeom prst="rect">
            <a:avLst/>
          </a:prstGeom>
        </p:spPr>
      </p:pic>
    </p:spTree>
    <p:extLst>
      <p:ext uri="{BB962C8B-B14F-4D97-AF65-F5344CB8AC3E}">
        <p14:creationId xmlns:p14="http://schemas.microsoft.com/office/powerpoint/2010/main" val="292128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225" y="472440"/>
            <a:ext cx="8229599" cy="6086282"/>
          </a:xfrm>
          <a:prstGeom prst="rect">
            <a:avLst/>
          </a:prstGeom>
        </p:spPr>
        <p:txBody>
          <a:bodyPr wrap="square">
            <a:spAutoFit/>
          </a:bodyPr>
          <a:lstStyle/>
          <a:p>
            <a:pPr algn="ctr"/>
            <a:r>
              <a:rPr lang="en-US" sz="1600"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Parent and Family Engagement Policy</a:t>
            </a:r>
            <a:endParaRPr lang="en-US" sz="1100" kern="1400" dirty="0">
              <a:solidFill>
                <a:srgbClr val="000000"/>
              </a:solidFill>
              <a:latin typeface="Times New Roman" panose="02020603050405020304" pitchFamily="18" charset="0"/>
              <a:ea typeface="Times New Roman" panose="02020603050405020304" pitchFamily="18" charset="0"/>
            </a:endParaRPr>
          </a:p>
          <a:p>
            <a:pPr algn="ctr"/>
            <a:r>
              <a:rPr lang="en-US" sz="1600"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2023-2024</a:t>
            </a:r>
            <a:endParaRPr lang="en-US" sz="1100" kern="1400" dirty="0">
              <a:solidFill>
                <a:srgbClr val="000000"/>
              </a:solidFill>
              <a:latin typeface="Times New Roman" panose="02020603050405020304" pitchFamily="18" charset="0"/>
              <a:ea typeface="Times New Roman" panose="02020603050405020304" pitchFamily="18" charset="0"/>
            </a:endParaRPr>
          </a:p>
          <a:p>
            <a:r>
              <a:rPr lang="en-US" sz="1600"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Administration </a:t>
            </a:r>
            <a:r>
              <a:rPr lang="en-US" sz="1600"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and staff at Jesse D. Scott Elementary School and a panel of parents have jointly developed the following Parent and Family Engagement Plan for the 2023-2024 school year. The Parent and Family Engagement Policy was drafted initially on May 17, 2023.  A draft of the policy was provided on May 18, </a:t>
            </a:r>
            <a:r>
              <a:rPr lang="en-US" sz="1600"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2023, </a:t>
            </a:r>
            <a:r>
              <a:rPr lang="en-US" sz="1600"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and August 16, 2023, through the school website for parent review.  Parents provided input to the policy on August 16, 2023, and August 17, 2022.  The completed policy was presented to parents in English and Spanish through August 16, 2023, and August 17, 2023, in person and on the school website on August 18, 2023.  The information discussed included the Districtwide Survey Results, School Organization Team, Snack Time with Books, and other school-related information.  All information from the annual meeting will be posted on the school website for parents to view as needed.  </a:t>
            </a:r>
            <a:endParaRPr lang="en-US" sz="1600"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endParaRPr lang="en-US" sz="1050" kern="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endParaRPr lang="en-US" sz="1050" kern="1400" dirty="0">
              <a:solidFill>
                <a:schemeClr val="accent1">
                  <a:lumMod val="60000"/>
                  <a:lumOff val="40000"/>
                </a:schemeClr>
              </a:solidFill>
              <a:latin typeface="Times New Roman" panose="02020603050405020304" pitchFamily="18" charset="0"/>
              <a:ea typeface="Times New Roman" panose="02020603050405020304" pitchFamily="18" charset="0"/>
            </a:endParaRPr>
          </a:p>
          <a:p>
            <a:pPr algn="ctr"/>
            <a:r>
              <a:rPr lang="en-US" sz="1400"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 </a:t>
            </a:r>
            <a:r>
              <a:rPr lang="es-ES" sz="1400" dirty="0">
                <a:solidFill>
                  <a:schemeClr val="accent1">
                    <a:lumMod val="60000"/>
                    <a:lumOff val="40000"/>
                  </a:schemeClr>
                </a:solidFill>
              </a:rPr>
              <a:t>Política de participación de los padres y la familia</a:t>
            </a:r>
            <a:endParaRPr lang="en-US" sz="1400" dirty="0">
              <a:solidFill>
                <a:schemeClr val="accent1">
                  <a:lumMod val="60000"/>
                  <a:lumOff val="40000"/>
                </a:schemeClr>
              </a:solidFill>
            </a:endParaRPr>
          </a:p>
          <a:p>
            <a:pPr algn="ctr"/>
            <a:r>
              <a:rPr lang="en-US" sz="1400" dirty="0">
                <a:solidFill>
                  <a:schemeClr val="accent1">
                    <a:lumMod val="60000"/>
                    <a:lumOff val="40000"/>
                  </a:schemeClr>
                </a:solidFill>
              </a:rPr>
              <a:t>2023-2024</a:t>
            </a:r>
          </a:p>
          <a:p>
            <a:r>
              <a:rPr lang="en-US" sz="1400" dirty="0">
                <a:solidFill>
                  <a:schemeClr val="accent1">
                    <a:lumMod val="60000"/>
                    <a:lumOff val="40000"/>
                  </a:schemeClr>
                </a:solidFill>
              </a:rPr>
              <a:t> </a:t>
            </a:r>
            <a:r>
              <a:rPr lang="es-ES" sz="1400" dirty="0" smtClean="0">
                <a:solidFill>
                  <a:schemeClr val="accent1">
                    <a:lumMod val="60000"/>
                    <a:lumOff val="40000"/>
                  </a:schemeClr>
                </a:solidFill>
              </a:rPr>
              <a:t>La </a:t>
            </a:r>
            <a:r>
              <a:rPr lang="es-ES" sz="1400" dirty="0">
                <a:solidFill>
                  <a:schemeClr val="accent1">
                    <a:lumMod val="60000"/>
                    <a:lumOff val="40000"/>
                  </a:schemeClr>
                </a:solidFill>
              </a:rPr>
              <a:t>administración y el personal de la Escuela Primaria </a:t>
            </a:r>
            <a:r>
              <a:rPr lang="es-ES" sz="1400" dirty="0" err="1">
                <a:solidFill>
                  <a:schemeClr val="accent1">
                    <a:lumMod val="60000"/>
                    <a:lumOff val="40000"/>
                  </a:schemeClr>
                </a:solidFill>
              </a:rPr>
              <a:t>Jesse</a:t>
            </a:r>
            <a:r>
              <a:rPr lang="es-ES" sz="1400" dirty="0">
                <a:solidFill>
                  <a:schemeClr val="accent1">
                    <a:lumMod val="60000"/>
                    <a:lumOff val="40000"/>
                  </a:schemeClr>
                </a:solidFill>
              </a:rPr>
              <a:t> D. Scott y un panel de padres han desarrollado conjuntamente el siguiente Plan de participación de padres y familias para el año escolar 2023-2024. La Política de participación de los padres y la familia se redactó inicialmente el 17 de mayo de 2023. Se proporcionó un borrador de la política el 18 de mayo de 2023 y el 16 de agosto de 2023 a través del sitio web de la escuela para la revisión de los padres. Los padres proporcionaron información sobre la política el 16 de agosto de 2023 y el 17 de agosto de 2023. La política completa se presentó a los padres en inglés y español hasta el 16 de agosto de 2023 y el 17 de agosto de 2023, en persona y en el sitio web de la escuela en agosto. el 18 de enero de 2023. La información discutida incluyó los resultados de la encuesta del distrito, el equipo de organización escolar, la merienda con libros y otra información relacionada con la escuela. Toda la información de la reunión anual se publicará en el sitio web de la escuela para que los padres la vean según sea necesario.</a:t>
            </a:r>
            <a:endParaRPr lang="en-US" sz="1400" dirty="0">
              <a:solidFill>
                <a:schemeClr val="accent1">
                  <a:lumMod val="60000"/>
                  <a:lumOff val="40000"/>
                </a:schemeClr>
              </a:solidFill>
            </a:endParaRPr>
          </a:p>
          <a:p>
            <a:endParaRPr lang="en-US" sz="1050" kern="1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536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5" y="1720840"/>
            <a:ext cx="8912507" cy="4431983"/>
          </a:xfrm>
          <a:prstGeom prst="rect">
            <a:avLst/>
          </a:prstGeom>
        </p:spPr>
        <p:txBody>
          <a:bodyPr wrap="square">
            <a:spAutoFit/>
          </a:bodyPr>
          <a:lstStyle/>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A copy of the Parent and Family Engagement Policy is available on the school website.  Jesse D. Scott Elementary School involves parents in an organized, ongoing, and timely way to plan and review to improve the Parent and Family Engagement Plan and School Performance Plan.  Parents are invited to attend the School Organization Team meeting, which is held on the third Wednesday of every month, to discuss and review the Parent and Family Engagement Policy.  Staff is available in the front office to translate in Spanish for those parents who need language assistance</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a:t>
            </a:r>
          </a:p>
          <a:p>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r>
              <a:rPr lang="en-US" dirty="0" err="1">
                <a:solidFill>
                  <a:schemeClr val="accent1">
                    <a:lumMod val="60000"/>
                    <a:lumOff val="40000"/>
                  </a:schemeClr>
                </a:solidFill>
              </a:rPr>
              <a:t>Una</a:t>
            </a:r>
            <a:r>
              <a:rPr lang="en-US" dirty="0">
                <a:solidFill>
                  <a:schemeClr val="accent1">
                    <a:lumMod val="60000"/>
                    <a:lumOff val="40000"/>
                  </a:schemeClr>
                </a:solidFill>
              </a:rPr>
              <a:t> </a:t>
            </a:r>
            <a:r>
              <a:rPr lang="en-US" dirty="0" err="1">
                <a:solidFill>
                  <a:schemeClr val="accent1">
                    <a:lumMod val="60000"/>
                    <a:lumOff val="40000"/>
                  </a:schemeClr>
                </a:solidFill>
              </a:rPr>
              <a:t>copia</a:t>
            </a:r>
            <a:r>
              <a:rPr lang="en-US" dirty="0">
                <a:solidFill>
                  <a:schemeClr val="accent1">
                    <a:lumMod val="60000"/>
                    <a:lumOff val="40000"/>
                  </a:schemeClr>
                </a:solidFill>
              </a:rPr>
              <a:t> de la </a:t>
            </a:r>
            <a:r>
              <a:rPr lang="en-US" dirty="0" err="1">
                <a:solidFill>
                  <a:schemeClr val="accent1">
                    <a:lumMod val="60000"/>
                    <a:lumOff val="40000"/>
                  </a:schemeClr>
                </a:solidFill>
              </a:rPr>
              <a:t>Política</a:t>
            </a:r>
            <a:r>
              <a:rPr lang="en-US" dirty="0">
                <a:solidFill>
                  <a:schemeClr val="accent1">
                    <a:lumMod val="60000"/>
                    <a:lumOff val="40000"/>
                  </a:schemeClr>
                </a:solidFill>
              </a:rPr>
              <a:t> de </a:t>
            </a:r>
            <a:r>
              <a:rPr lang="en-US" dirty="0" err="1">
                <a:solidFill>
                  <a:schemeClr val="accent1">
                    <a:lumMod val="60000"/>
                    <a:lumOff val="40000"/>
                  </a:schemeClr>
                </a:solidFill>
              </a:rPr>
              <a:t>participación</a:t>
            </a:r>
            <a:r>
              <a:rPr lang="en-US" dirty="0">
                <a:solidFill>
                  <a:schemeClr val="accent1">
                    <a:lumMod val="60000"/>
                    <a:lumOff val="40000"/>
                  </a:schemeClr>
                </a:solidFill>
              </a:rPr>
              <a:t> de padres y </a:t>
            </a:r>
            <a:r>
              <a:rPr lang="en-US" dirty="0" err="1">
                <a:solidFill>
                  <a:schemeClr val="accent1">
                    <a:lumMod val="60000"/>
                    <a:lumOff val="40000"/>
                  </a:schemeClr>
                </a:solidFill>
              </a:rPr>
              <a:t>familias</a:t>
            </a:r>
            <a:r>
              <a:rPr lang="en-US" dirty="0">
                <a:solidFill>
                  <a:schemeClr val="accent1">
                    <a:lumMod val="60000"/>
                    <a:lumOff val="40000"/>
                  </a:schemeClr>
                </a:solidFill>
              </a:rPr>
              <a:t> </a:t>
            </a:r>
            <a:r>
              <a:rPr lang="en-US" dirty="0" err="1">
                <a:solidFill>
                  <a:schemeClr val="accent1">
                    <a:lumMod val="60000"/>
                    <a:lumOff val="40000"/>
                  </a:schemeClr>
                </a:solidFill>
              </a:rPr>
              <a:t>está</a:t>
            </a:r>
            <a:r>
              <a:rPr lang="en-US" dirty="0">
                <a:solidFill>
                  <a:schemeClr val="accent1">
                    <a:lumMod val="60000"/>
                    <a:lumOff val="40000"/>
                  </a:schemeClr>
                </a:solidFill>
              </a:rPr>
              <a:t> </a:t>
            </a:r>
            <a:r>
              <a:rPr lang="en-US" dirty="0" err="1">
                <a:solidFill>
                  <a:schemeClr val="accent1">
                    <a:lumMod val="60000"/>
                    <a:lumOff val="40000"/>
                  </a:schemeClr>
                </a:solidFill>
              </a:rPr>
              <a:t>disponible</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el </a:t>
            </a:r>
            <a:r>
              <a:rPr lang="en-US" dirty="0" err="1">
                <a:solidFill>
                  <a:schemeClr val="accent1">
                    <a:lumMod val="60000"/>
                    <a:lumOff val="40000"/>
                  </a:schemeClr>
                </a:solidFill>
              </a:rPr>
              <a:t>sitio</a:t>
            </a:r>
            <a:r>
              <a:rPr lang="en-US" dirty="0">
                <a:solidFill>
                  <a:schemeClr val="accent1">
                    <a:lumMod val="60000"/>
                    <a:lumOff val="40000"/>
                  </a:schemeClr>
                </a:solidFill>
              </a:rPr>
              <a:t> web de la </a:t>
            </a:r>
            <a:r>
              <a:rPr lang="en-US" dirty="0" err="1">
                <a:solidFill>
                  <a:schemeClr val="accent1">
                    <a:lumMod val="60000"/>
                    <a:lumOff val="40000"/>
                  </a:schemeClr>
                </a:solidFill>
              </a:rPr>
              <a:t>escuela</a:t>
            </a:r>
            <a:r>
              <a:rPr lang="en-US" dirty="0">
                <a:solidFill>
                  <a:schemeClr val="accent1">
                    <a:lumMod val="60000"/>
                    <a:lumOff val="40000"/>
                  </a:schemeClr>
                </a:solidFill>
              </a:rPr>
              <a:t>. La </a:t>
            </a:r>
            <a:r>
              <a:rPr lang="en-US" dirty="0" err="1">
                <a:solidFill>
                  <a:schemeClr val="accent1">
                    <a:lumMod val="60000"/>
                    <a:lumOff val="40000"/>
                  </a:schemeClr>
                </a:solidFill>
              </a:rPr>
              <a:t>Escuela</a:t>
            </a:r>
            <a:r>
              <a:rPr lang="en-US" dirty="0">
                <a:solidFill>
                  <a:schemeClr val="accent1">
                    <a:lumMod val="60000"/>
                    <a:lumOff val="40000"/>
                  </a:schemeClr>
                </a:solidFill>
              </a:rPr>
              <a:t> </a:t>
            </a:r>
            <a:r>
              <a:rPr lang="en-US" dirty="0" err="1">
                <a:solidFill>
                  <a:schemeClr val="accent1">
                    <a:lumMod val="60000"/>
                    <a:lumOff val="40000"/>
                  </a:schemeClr>
                </a:solidFill>
              </a:rPr>
              <a:t>Primaria</a:t>
            </a:r>
            <a:r>
              <a:rPr lang="en-US" dirty="0">
                <a:solidFill>
                  <a:schemeClr val="accent1">
                    <a:lumMod val="60000"/>
                    <a:lumOff val="40000"/>
                  </a:schemeClr>
                </a:solidFill>
              </a:rPr>
              <a:t> Jesse D. Scott </a:t>
            </a:r>
            <a:r>
              <a:rPr lang="en-US" dirty="0" err="1">
                <a:solidFill>
                  <a:schemeClr val="accent1">
                    <a:lumMod val="60000"/>
                    <a:lumOff val="40000"/>
                  </a:schemeClr>
                </a:solidFill>
              </a:rPr>
              <a:t>involucra</a:t>
            </a:r>
            <a:r>
              <a:rPr lang="en-US" dirty="0">
                <a:solidFill>
                  <a:schemeClr val="accent1">
                    <a:lumMod val="60000"/>
                    <a:lumOff val="40000"/>
                  </a:schemeClr>
                </a:solidFill>
              </a:rPr>
              <a:t> a </a:t>
            </a:r>
            <a:r>
              <a:rPr lang="en-US" dirty="0" err="1">
                <a:solidFill>
                  <a:schemeClr val="accent1">
                    <a:lumMod val="60000"/>
                    <a:lumOff val="40000"/>
                  </a:schemeClr>
                </a:solidFill>
              </a:rPr>
              <a:t>los</a:t>
            </a:r>
            <a:r>
              <a:rPr lang="en-US" dirty="0">
                <a:solidFill>
                  <a:schemeClr val="accent1">
                    <a:lumMod val="60000"/>
                    <a:lumOff val="40000"/>
                  </a:schemeClr>
                </a:solidFill>
              </a:rPr>
              <a:t> padres de </a:t>
            </a:r>
            <a:r>
              <a:rPr lang="en-US" dirty="0" err="1">
                <a:solidFill>
                  <a:schemeClr val="accent1">
                    <a:lumMod val="60000"/>
                    <a:lumOff val="40000"/>
                  </a:schemeClr>
                </a:solidFill>
              </a:rPr>
              <a:t>manera</a:t>
            </a:r>
            <a:r>
              <a:rPr lang="en-US" dirty="0">
                <a:solidFill>
                  <a:schemeClr val="accent1">
                    <a:lumMod val="60000"/>
                    <a:lumOff val="40000"/>
                  </a:schemeClr>
                </a:solidFill>
              </a:rPr>
              <a:t> </a:t>
            </a:r>
            <a:r>
              <a:rPr lang="en-US" dirty="0" err="1">
                <a:solidFill>
                  <a:schemeClr val="accent1">
                    <a:lumMod val="60000"/>
                    <a:lumOff val="40000"/>
                  </a:schemeClr>
                </a:solidFill>
              </a:rPr>
              <a:t>organizada</a:t>
            </a:r>
            <a:r>
              <a:rPr lang="en-US" dirty="0">
                <a:solidFill>
                  <a:schemeClr val="accent1">
                    <a:lumMod val="60000"/>
                    <a:lumOff val="40000"/>
                  </a:schemeClr>
                </a:solidFill>
              </a:rPr>
              <a:t>, continua y </a:t>
            </a:r>
            <a:r>
              <a:rPr lang="en-US" dirty="0" err="1">
                <a:solidFill>
                  <a:schemeClr val="accent1">
                    <a:lumMod val="60000"/>
                    <a:lumOff val="40000"/>
                  </a:schemeClr>
                </a:solidFill>
              </a:rPr>
              <a:t>oportuna</a:t>
            </a:r>
            <a:r>
              <a:rPr lang="en-US" dirty="0">
                <a:solidFill>
                  <a:schemeClr val="accent1">
                    <a:lumMod val="60000"/>
                    <a:lumOff val="40000"/>
                  </a:schemeClr>
                </a:solidFill>
              </a:rPr>
              <a:t> para </a:t>
            </a:r>
            <a:r>
              <a:rPr lang="en-US" dirty="0" err="1">
                <a:solidFill>
                  <a:schemeClr val="accent1">
                    <a:lumMod val="60000"/>
                    <a:lumOff val="40000"/>
                  </a:schemeClr>
                </a:solidFill>
              </a:rPr>
              <a:t>planificar</a:t>
            </a:r>
            <a:r>
              <a:rPr lang="en-US" dirty="0">
                <a:solidFill>
                  <a:schemeClr val="accent1">
                    <a:lumMod val="60000"/>
                    <a:lumOff val="40000"/>
                  </a:schemeClr>
                </a:solidFill>
              </a:rPr>
              <a:t> y </a:t>
            </a:r>
            <a:r>
              <a:rPr lang="en-US" dirty="0" err="1">
                <a:solidFill>
                  <a:schemeClr val="accent1">
                    <a:lumMod val="60000"/>
                    <a:lumOff val="40000"/>
                  </a:schemeClr>
                </a:solidFill>
              </a:rPr>
              <a:t>revisar</a:t>
            </a:r>
            <a:r>
              <a:rPr lang="en-US" dirty="0">
                <a:solidFill>
                  <a:schemeClr val="accent1">
                    <a:lumMod val="60000"/>
                    <a:lumOff val="40000"/>
                  </a:schemeClr>
                </a:solidFill>
              </a:rPr>
              <a:t> para </a:t>
            </a:r>
            <a:r>
              <a:rPr lang="en-US" dirty="0" err="1">
                <a:solidFill>
                  <a:schemeClr val="accent1">
                    <a:lumMod val="60000"/>
                    <a:lumOff val="40000"/>
                  </a:schemeClr>
                </a:solidFill>
              </a:rPr>
              <a:t>mejorar</a:t>
            </a:r>
            <a:r>
              <a:rPr lang="en-US" dirty="0">
                <a:solidFill>
                  <a:schemeClr val="accent1">
                    <a:lumMod val="60000"/>
                    <a:lumOff val="40000"/>
                  </a:schemeClr>
                </a:solidFill>
              </a:rPr>
              <a:t> el Plan de </a:t>
            </a:r>
            <a:r>
              <a:rPr lang="en-US" dirty="0" err="1">
                <a:solidFill>
                  <a:schemeClr val="accent1">
                    <a:lumMod val="60000"/>
                    <a:lumOff val="40000"/>
                  </a:schemeClr>
                </a:solidFill>
              </a:rPr>
              <a:t>Participación</a:t>
            </a:r>
            <a:r>
              <a:rPr lang="en-US" dirty="0">
                <a:solidFill>
                  <a:schemeClr val="accent1">
                    <a:lumMod val="60000"/>
                    <a:lumOff val="40000"/>
                  </a:schemeClr>
                </a:solidFill>
              </a:rPr>
              <a:t> de Padres y </a:t>
            </a:r>
            <a:r>
              <a:rPr lang="en-US" dirty="0" err="1">
                <a:solidFill>
                  <a:schemeClr val="accent1">
                    <a:lumMod val="60000"/>
                    <a:lumOff val="40000"/>
                  </a:schemeClr>
                </a:solidFill>
              </a:rPr>
              <a:t>Familias</a:t>
            </a:r>
            <a:r>
              <a:rPr lang="en-US" dirty="0">
                <a:solidFill>
                  <a:schemeClr val="accent1">
                    <a:lumMod val="60000"/>
                    <a:lumOff val="40000"/>
                  </a:schemeClr>
                </a:solidFill>
              </a:rPr>
              <a:t> y el Plan de </a:t>
            </a:r>
            <a:r>
              <a:rPr lang="en-US" dirty="0" err="1">
                <a:solidFill>
                  <a:schemeClr val="accent1">
                    <a:lumMod val="60000"/>
                    <a:lumOff val="40000"/>
                  </a:schemeClr>
                </a:solidFill>
              </a:rPr>
              <a:t>Rendimiento</a:t>
            </a:r>
            <a:r>
              <a:rPr lang="en-US" dirty="0">
                <a:solidFill>
                  <a:schemeClr val="accent1">
                    <a:lumMod val="60000"/>
                    <a:lumOff val="40000"/>
                  </a:schemeClr>
                </a:solidFill>
              </a:rPr>
              <a:t> Escolar. Los padres </a:t>
            </a:r>
            <a:r>
              <a:rPr lang="en-US" dirty="0" err="1">
                <a:solidFill>
                  <a:schemeClr val="accent1">
                    <a:lumMod val="60000"/>
                    <a:lumOff val="40000"/>
                  </a:schemeClr>
                </a:solidFill>
              </a:rPr>
              <a:t>están</a:t>
            </a:r>
            <a:r>
              <a:rPr lang="en-US" dirty="0">
                <a:solidFill>
                  <a:schemeClr val="accent1">
                    <a:lumMod val="60000"/>
                    <a:lumOff val="40000"/>
                  </a:schemeClr>
                </a:solidFill>
              </a:rPr>
              <a:t> </a:t>
            </a:r>
            <a:r>
              <a:rPr lang="en-US" dirty="0" err="1">
                <a:solidFill>
                  <a:schemeClr val="accent1">
                    <a:lumMod val="60000"/>
                    <a:lumOff val="40000"/>
                  </a:schemeClr>
                </a:solidFill>
              </a:rPr>
              <a:t>invitados</a:t>
            </a:r>
            <a:r>
              <a:rPr lang="en-US" dirty="0">
                <a:solidFill>
                  <a:schemeClr val="accent1">
                    <a:lumMod val="60000"/>
                    <a:lumOff val="40000"/>
                  </a:schemeClr>
                </a:solidFill>
              </a:rPr>
              <a:t> a </a:t>
            </a:r>
            <a:r>
              <a:rPr lang="en-US" dirty="0" err="1">
                <a:solidFill>
                  <a:schemeClr val="accent1">
                    <a:lumMod val="60000"/>
                    <a:lumOff val="40000"/>
                  </a:schemeClr>
                </a:solidFill>
              </a:rPr>
              <a:t>asistir</a:t>
            </a:r>
            <a:r>
              <a:rPr lang="en-US" dirty="0">
                <a:solidFill>
                  <a:schemeClr val="accent1">
                    <a:lumMod val="60000"/>
                    <a:lumOff val="40000"/>
                  </a:schemeClr>
                </a:solidFill>
              </a:rPr>
              <a:t> a la </a:t>
            </a:r>
            <a:r>
              <a:rPr lang="en-US" dirty="0" err="1">
                <a:solidFill>
                  <a:schemeClr val="accent1">
                    <a:lumMod val="60000"/>
                    <a:lumOff val="40000"/>
                  </a:schemeClr>
                </a:solidFill>
              </a:rPr>
              <a:t>reunión</a:t>
            </a:r>
            <a:r>
              <a:rPr lang="en-US" dirty="0">
                <a:solidFill>
                  <a:schemeClr val="accent1">
                    <a:lumMod val="60000"/>
                    <a:lumOff val="40000"/>
                  </a:schemeClr>
                </a:solidFill>
              </a:rPr>
              <a:t> del </a:t>
            </a:r>
            <a:r>
              <a:rPr lang="en-US" dirty="0" err="1">
                <a:solidFill>
                  <a:schemeClr val="accent1">
                    <a:lumMod val="60000"/>
                    <a:lumOff val="40000"/>
                  </a:schemeClr>
                </a:solidFill>
              </a:rPr>
              <a:t>Equipo</a:t>
            </a:r>
            <a:r>
              <a:rPr lang="en-US" dirty="0">
                <a:solidFill>
                  <a:schemeClr val="accent1">
                    <a:lumMod val="60000"/>
                    <a:lumOff val="40000"/>
                  </a:schemeClr>
                </a:solidFill>
              </a:rPr>
              <a:t> de </a:t>
            </a:r>
            <a:r>
              <a:rPr lang="en-US" dirty="0" err="1">
                <a:solidFill>
                  <a:schemeClr val="accent1">
                    <a:lumMod val="60000"/>
                    <a:lumOff val="40000"/>
                  </a:schemeClr>
                </a:solidFill>
              </a:rPr>
              <a:t>Organización</a:t>
            </a:r>
            <a:r>
              <a:rPr lang="en-US" dirty="0">
                <a:solidFill>
                  <a:schemeClr val="accent1">
                    <a:lumMod val="60000"/>
                    <a:lumOff val="40000"/>
                  </a:schemeClr>
                </a:solidFill>
              </a:rPr>
              <a:t> Escolar, que se </a:t>
            </a:r>
            <a:r>
              <a:rPr lang="en-US" dirty="0" err="1">
                <a:solidFill>
                  <a:schemeClr val="accent1">
                    <a:lumMod val="60000"/>
                    <a:lumOff val="40000"/>
                  </a:schemeClr>
                </a:solidFill>
              </a:rPr>
              <a:t>lleva</a:t>
            </a:r>
            <a:r>
              <a:rPr lang="en-US" dirty="0">
                <a:solidFill>
                  <a:schemeClr val="accent1">
                    <a:lumMod val="60000"/>
                    <a:lumOff val="40000"/>
                  </a:schemeClr>
                </a:solidFill>
              </a:rPr>
              <a:t> a </a:t>
            </a:r>
            <a:r>
              <a:rPr lang="en-US" dirty="0" err="1">
                <a:solidFill>
                  <a:schemeClr val="accent1">
                    <a:lumMod val="60000"/>
                    <a:lumOff val="40000"/>
                  </a:schemeClr>
                </a:solidFill>
              </a:rPr>
              <a:t>cabo</a:t>
            </a:r>
            <a:r>
              <a:rPr lang="en-US" dirty="0">
                <a:solidFill>
                  <a:schemeClr val="accent1">
                    <a:lumMod val="60000"/>
                    <a:lumOff val="40000"/>
                  </a:schemeClr>
                </a:solidFill>
              </a:rPr>
              <a:t> el </a:t>
            </a:r>
            <a:r>
              <a:rPr lang="en-US" dirty="0" err="1">
                <a:solidFill>
                  <a:schemeClr val="accent1">
                    <a:lumMod val="60000"/>
                    <a:lumOff val="40000"/>
                  </a:schemeClr>
                </a:solidFill>
              </a:rPr>
              <a:t>tercer</a:t>
            </a:r>
            <a:r>
              <a:rPr lang="en-US" dirty="0">
                <a:solidFill>
                  <a:schemeClr val="accent1">
                    <a:lumMod val="60000"/>
                    <a:lumOff val="40000"/>
                  </a:schemeClr>
                </a:solidFill>
              </a:rPr>
              <a:t> </a:t>
            </a:r>
            <a:r>
              <a:rPr lang="en-US" dirty="0" err="1">
                <a:solidFill>
                  <a:schemeClr val="accent1">
                    <a:lumMod val="60000"/>
                    <a:lumOff val="40000"/>
                  </a:schemeClr>
                </a:solidFill>
              </a:rPr>
              <a:t>miércoles</a:t>
            </a:r>
            <a:r>
              <a:rPr lang="en-US" dirty="0">
                <a:solidFill>
                  <a:schemeClr val="accent1">
                    <a:lumMod val="60000"/>
                    <a:lumOff val="40000"/>
                  </a:schemeClr>
                </a:solidFill>
              </a:rPr>
              <a:t> de </a:t>
            </a:r>
            <a:r>
              <a:rPr lang="en-US" dirty="0" err="1">
                <a:solidFill>
                  <a:schemeClr val="accent1">
                    <a:lumMod val="60000"/>
                    <a:lumOff val="40000"/>
                  </a:schemeClr>
                </a:solidFill>
              </a:rPr>
              <a:t>cada</a:t>
            </a:r>
            <a:r>
              <a:rPr lang="en-US" dirty="0">
                <a:solidFill>
                  <a:schemeClr val="accent1">
                    <a:lumMod val="60000"/>
                    <a:lumOff val="40000"/>
                  </a:schemeClr>
                </a:solidFill>
              </a:rPr>
              <a:t> </a:t>
            </a:r>
            <a:r>
              <a:rPr lang="en-US" dirty="0" err="1">
                <a:solidFill>
                  <a:schemeClr val="accent1">
                    <a:lumMod val="60000"/>
                    <a:lumOff val="40000"/>
                  </a:schemeClr>
                </a:solidFill>
              </a:rPr>
              <a:t>mes</a:t>
            </a:r>
            <a:r>
              <a:rPr lang="en-US" dirty="0">
                <a:solidFill>
                  <a:schemeClr val="accent1">
                    <a:lumMod val="60000"/>
                    <a:lumOff val="40000"/>
                  </a:schemeClr>
                </a:solidFill>
              </a:rPr>
              <a:t>, para </a:t>
            </a:r>
            <a:r>
              <a:rPr lang="en-US" dirty="0" err="1">
                <a:solidFill>
                  <a:schemeClr val="accent1">
                    <a:lumMod val="60000"/>
                    <a:lumOff val="40000"/>
                  </a:schemeClr>
                </a:solidFill>
              </a:rPr>
              <a:t>discutir</a:t>
            </a:r>
            <a:r>
              <a:rPr lang="en-US" dirty="0">
                <a:solidFill>
                  <a:schemeClr val="accent1">
                    <a:lumMod val="60000"/>
                    <a:lumOff val="40000"/>
                  </a:schemeClr>
                </a:solidFill>
              </a:rPr>
              <a:t> y </a:t>
            </a:r>
            <a:r>
              <a:rPr lang="en-US" dirty="0" err="1">
                <a:solidFill>
                  <a:schemeClr val="accent1">
                    <a:lumMod val="60000"/>
                    <a:lumOff val="40000"/>
                  </a:schemeClr>
                </a:solidFill>
              </a:rPr>
              <a:t>revisar</a:t>
            </a:r>
            <a:r>
              <a:rPr lang="en-US" dirty="0">
                <a:solidFill>
                  <a:schemeClr val="accent1">
                    <a:lumMod val="60000"/>
                    <a:lumOff val="40000"/>
                  </a:schemeClr>
                </a:solidFill>
              </a:rPr>
              <a:t> la </a:t>
            </a:r>
            <a:r>
              <a:rPr lang="en-US" dirty="0" err="1">
                <a:solidFill>
                  <a:schemeClr val="accent1">
                    <a:lumMod val="60000"/>
                    <a:lumOff val="40000"/>
                  </a:schemeClr>
                </a:solidFill>
              </a:rPr>
              <a:t>Política</a:t>
            </a:r>
            <a:r>
              <a:rPr lang="en-US" dirty="0">
                <a:solidFill>
                  <a:schemeClr val="accent1">
                    <a:lumMod val="60000"/>
                    <a:lumOff val="40000"/>
                  </a:schemeClr>
                </a:solidFill>
              </a:rPr>
              <a:t> de </a:t>
            </a:r>
            <a:r>
              <a:rPr lang="en-US" dirty="0" err="1">
                <a:solidFill>
                  <a:schemeClr val="accent1">
                    <a:lumMod val="60000"/>
                    <a:lumOff val="40000"/>
                  </a:schemeClr>
                </a:solidFill>
              </a:rPr>
              <a:t>Participación</a:t>
            </a:r>
            <a:r>
              <a:rPr lang="en-US" dirty="0">
                <a:solidFill>
                  <a:schemeClr val="accent1">
                    <a:lumMod val="60000"/>
                    <a:lumOff val="40000"/>
                  </a:schemeClr>
                </a:solidFill>
              </a:rPr>
              <a:t> de Padres y </a:t>
            </a:r>
            <a:r>
              <a:rPr lang="en-US" dirty="0" err="1">
                <a:solidFill>
                  <a:schemeClr val="accent1">
                    <a:lumMod val="60000"/>
                    <a:lumOff val="40000"/>
                  </a:schemeClr>
                </a:solidFill>
              </a:rPr>
              <a:t>Familias</a:t>
            </a:r>
            <a:r>
              <a:rPr lang="en-US" dirty="0">
                <a:solidFill>
                  <a:schemeClr val="accent1">
                    <a:lumMod val="60000"/>
                    <a:lumOff val="40000"/>
                  </a:schemeClr>
                </a:solidFill>
              </a:rPr>
              <a:t>. El personal </a:t>
            </a:r>
            <a:r>
              <a:rPr lang="en-US" dirty="0" err="1">
                <a:solidFill>
                  <a:schemeClr val="accent1">
                    <a:lumMod val="60000"/>
                    <a:lumOff val="40000"/>
                  </a:schemeClr>
                </a:solidFill>
              </a:rPr>
              <a:t>está</a:t>
            </a:r>
            <a:r>
              <a:rPr lang="en-US" dirty="0">
                <a:solidFill>
                  <a:schemeClr val="accent1">
                    <a:lumMod val="60000"/>
                    <a:lumOff val="40000"/>
                  </a:schemeClr>
                </a:solidFill>
              </a:rPr>
              <a:t> </a:t>
            </a:r>
            <a:r>
              <a:rPr lang="en-US" dirty="0" err="1">
                <a:solidFill>
                  <a:schemeClr val="accent1">
                    <a:lumMod val="60000"/>
                    <a:lumOff val="40000"/>
                  </a:schemeClr>
                </a:solidFill>
              </a:rPr>
              <a:t>disponible</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la </a:t>
            </a:r>
            <a:r>
              <a:rPr lang="en-US" dirty="0" err="1">
                <a:solidFill>
                  <a:schemeClr val="accent1">
                    <a:lumMod val="60000"/>
                    <a:lumOff val="40000"/>
                  </a:schemeClr>
                </a:solidFill>
              </a:rPr>
              <a:t>oficina</a:t>
            </a:r>
            <a:r>
              <a:rPr lang="en-US" dirty="0">
                <a:solidFill>
                  <a:schemeClr val="accent1">
                    <a:lumMod val="60000"/>
                    <a:lumOff val="40000"/>
                  </a:schemeClr>
                </a:solidFill>
              </a:rPr>
              <a:t> principal para </a:t>
            </a:r>
            <a:r>
              <a:rPr lang="en-US" dirty="0" err="1">
                <a:solidFill>
                  <a:schemeClr val="accent1">
                    <a:lumMod val="60000"/>
                    <a:lumOff val="40000"/>
                  </a:schemeClr>
                </a:solidFill>
              </a:rPr>
              <a:t>traducir</a:t>
            </a:r>
            <a:r>
              <a:rPr lang="en-US" dirty="0">
                <a:solidFill>
                  <a:schemeClr val="accent1">
                    <a:lumMod val="60000"/>
                    <a:lumOff val="40000"/>
                  </a:schemeClr>
                </a:solidFill>
              </a:rPr>
              <a:t> al </a:t>
            </a:r>
            <a:r>
              <a:rPr lang="en-US" dirty="0" err="1">
                <a:solidFill>
                  <a:schemeClr val="accent1">
                    <a:lumMod val="60000"/>
                    <a:lumOff val="40000"/>
                  </a:schemeClr>
                </a:solidFill>
              </a:rPr>
              <a:t>español</a:t>
            </a:r>
            <a:r>
              <a:rPr lang="en-US" dirty="0">
                <a:solidFill>
                  <a:schemeClr val="accent1">
                    <a:lumMod val="60000"/>
                    <a:lumOff val="40000"/>
                  </a:schemeClr>
                </a:solidFill>
              </a:rPr>
              <a:t> para </a:t>
            </a:r>
            <a:r>
              <a:rPr lang="en-US" dirty="0" err="1">
                <a:solidFill>
                  <a:schemeClr val="accent1">
                    <a:lumMod val="60000"/>
                    <a:lumOff val="40000"/>
                  </a:schemeClr>
                </a:solidFill>
              </a:rPr>
              <a:t>aquellos</a:t>
            </a:r>
            <a:r>
              <a:rPr lang="en-US" dirty="0">
                <a:solidFill>
                  <a:schemeClr val="accent1">
                    <a:lumMod val="60000"/>
                    <a:lumOff val="40000"/>
                  </a:schemeClr>
                </a:solidFill>
              </a:rPr>
              <a:t> padres que </a:t>
            </a:r>
            <a:r>
              <a:rPr lang="en-US" dirty="0" err="1">
                <a:solidFill>
                  <a:schemeClr val="accent1">
                    <a:lumMod val="60000"/>
                    <a:lumOff val="40000"/>
                  </a:schemeClr>
                </a:solidFill>
              </a:rPr>
              <a:t>necesitan</a:t>
            </a:r>
            <a:r>
              <a:rPr lang="en-US" dirty="0">
                <a:solidFill>
                  <a:schemeClr val="accent1">
                    <a:lumMod val="60000"/>
                    <a:lumOff val="40000"/>
                  </a:schemeClr>
                </a:solidFill>
              </a:rPr>
              <a:t> </a:t>
            </a:r>
            <a:r>
              <a:rPr lang="en-US" dirty="0" err="1">
                <a:solidFill>
                  <a:schemeClr val="accent1">
                    <a:lumMod val="60000"/>
                    <a:lumOff val="40000"/>
                  </a:schemeClr>
                </a:solidFill>
              </a:rPr>
              <a:t>asistencia</a:t>
            </a:r>
            <a:r>
              <a:rPr lang="en-US" dirty="0">
                <a:solidFill>
                  <a:schemeClr val="accent1">
                    <a:lumMod val="60000"/>
                    <a:lumOff val="40000"/>
                  </a:schemeClr>
                </a:solidFill>
              </a:rPr>
              <a:t> con el </a:t>
            </a:r>
            <a:r>
              <a:rPr lang="en-US" dirty="0" err="1">
                <a:solidFill>
                  <a:schemeClr val="accent1">
                    <a:lumMod val="60000"/>
                    <a:lumOff val="40000"/>
                  </a:schemeClr>
                </a:solidFill>
              </a:rPr>
              <a:t>idioma</a:t>
            </a:r>
            <a:r>
              <a:rPr lang="en-US" dirty="0">
                <a:solidFill>
                  <a:schemeClr val="accent1">
                    <a:lumMod val="60000"/>
                    <a:lumOff val="40000"/>
                  </a:schemeClr>
                </a:solidFill>
              </a:rPr>
              <a:t>.</a:t>
            </a:r>
          </a:p>
          <a:p>
            <a:endParaRPr lang="en-US" sz="1200" kern="1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196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5" y="302359"/>
            <a:ext cx="8667750" cy="5663089"/>
          </a:xfrm>
          <a:prstGeom prst="rect">
            <a:avLst/>
          </a:prstGeom>
        </p:spPr>
        <p:txBody>
          <a:bodyPr wrap="square">
            <a:spAutoFit/>
          </a:bodyPr>
          <a:lstStyle/>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Based on results from the Annual Districtwide Survey, parents were concerned regarding how fundraising money is used and being informed of the current curriculum.  Families can learn more about the current curriculum through parent conferences, Parfait with the Principal, or Coffee and Tea with the AP. Copies of the curriculum can be viewed upon request.  Jesse Scott has a school social worker, a counselor, and a behavior mentor on campus daily to assist students and parents with behavior concerns or SEL curriculum.  Monthly School Organization Team meetings are held in which parents are invited to hear how funds are utilized and learn about the school and the curriculum.  Parents are notified of upcoming events during morning announcements, the school website, </a:t>
            </a:r>
            <a:r>
              <a:rPr lang="en-US" kern="1400" dirty="0" err="1">
                <a:solidFill>
                  <a:srgbClr val="000000"/>
                </a:solidFill>
                <a:latin typeface="Arial Narrow" panose="020B0606020202030204" pitchFamily="34" charset="0"/>
                <a:ea typeface="Arial Narrow" panose="020B0606020202030204" pitchFamily="34" charset="0"/>
                <a:cs typeface="Arial" panose="020B0604020202020204" pitchFamily="34" charset="0"/>
              </a:rPr>
              <a:t>Parentlink</a:t>
            </a:r>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 newsletters, and Facebook posts. To increase participation in the survey, Scott ES sends home reminders and has a computer available for parent use.</a:t>
            </a:r>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 </a:t>
            </a:r>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sz="1400" dirty="0">
                <a:solidFill>
                  <a:schemeClr val="accent1">
                    <a:lumMod val="60000"/>
                    <a:lumOff val="40000"/>
                  </a:schemeClr>
                </a:solidFill>
              </a:rPr>
              <a:t>Con base </a:t>
            </a:r>
            <a:r>
              <a:rPr lang="en-US" sz="1400" dirty="0" err="1">
                <a:solidFill>
                  <a:schemeClr val="accent1">
                    <a:lumMod val="60000"/>
                    <a:lumOff val="40000"/>
                  </a:schemeClr>
                </a:solidFill>
              </a:rPr>
              <a:t>en</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resultados</a:t>
            </a:r>
            <a:r>
              <a:rPr lang="en-US" sz="1400" dirty="0">
                <a:solidFill>
                  <a:schemeClr val="accent1">
                    <a:lumMod val="60000"/>
                    <a:lumOff val="40000"/>
                  </a:schemeClr>
                </a:solidFill>
              </a:rPr>
              <a:t> de la </a:t>
            </a:r>
            <a:r>
              <a:rPr lang="en-US" sz="1400" dirty="0" err="1">
                <a:solidFill>
                  <a:schemeClr val="accent1">
                    <a:lumMod val="60000"/>
                    <a:lumOff val="40000"/>
                  </a:schemeClr>
                </a:solidFill>
              </a:rPr>
              <a:t>Encuesta</a:t>
            </a:r>
            <a:r>
              <a:rPr lang="en-US" sz="1400" dirty="0">
                <a:solidFill>
                  <a:schemeClr val="accent1">
                    <a:lumMod val="60000"/>
                    <a:lumOff val="40000"/>
                  </a:schemeClr>
                </a:solidFill>
              </a:rPr>
              <a:t> </a:t>
            </a:r>
            <a:r>
              <a:rPr lang="en-US" sz="1400" dirty="0" err="1">
                <a:solidFill>
                  <a:schemeClr val="accent1">
                    <a:lumMod val="60000"/>
                    <a:lumOff val="40000"/>
                  </a:schemeClr>
                </a:solidFill>
              </a:rPr>
              <a:t>Anual</a:t>
            </a:r>
            <a:r>
              <a:rPr lang="en-US" sz="1400" dirty="0">
                <a:solidFill>
                  <a:schemeClr val="accent1">
                    <a:lumMod val="60000"/>
                    <a:lumOff val="40000"/>
                  </a:schemeClr>
                </a:solidFill>
              </a:rPr>
              <a:t> del Distrito, </a:t>
            </a:r>
            <a:r>
              <a:rPr lang="en-US" sz="1400" dirty="0" err="1">
                <a:solidFill>
                  <a:schemeClr val="accent1">
                    <a:lumMod val="60000"/>
                    <a:lumOff val="40000"/>
                  </a:schemeClr>
                </a:solidFill>
              </a:rPr>
              <a:t>los</a:t>
            </a:r>
            <a:r>
              <a:rPr lang="en-US" sz="1400" dirty="0">
                <a:solidFill>
                  <a:schemeClr val="accent1">
                    <a:lumMod val="60000"/>
                    <a:lumOff val="40000"/>
                  </a:schemeClr>
                </a:solidFill>
              </a:rPr>
              <a:t> padres </a:t>
            </a:r>
            <a:r>
              <a:rPr lang="en-US" sz="1400" dirty="0" err="1">
                <a:solidFill>
                  <a:schemeClr val="accent1">
                    <a:lumMod val="60000"/>
                    <a:lumOff val="40000"/>
                  </a:schemeClr>
                </a:solidFill>
              </a:rPr>
              <a:t>estaban</a:t>
            </a:r>
            <a:r>
              <a:rPr lang="en-US" sz="1400" dirty="0">
                <a:solidFill>
                  <a:schemeClr val="accent1">
                    <a:lumMod val="60000"/>
                    <a:lumOff val="40000"/>
                  </a:schemeClr>
                </a:solidFill>
              </a:rPr>
              <a:t> </a:t>
            </a:r>
            <a:r>
              <a:rPr lang="en-US" sz="1400" dirty="0" err="1">
                <a:solidFill>
                  <a:schemeClr val="accent1">
                    <a:lumMod val="60000"/>
                    <a:lumOff val="40000"/>
                  </a:schemeClr>
                </a:solidFill>
              </a:rPr>
              <a:t>preocupados</a:t>
            </a:r>
            <a:r>
              <a:rPr lang="en-US" sz="1400" dirty="0">
                <a:solidFill>
                  <a:schemeClr val="accent1">
                    <a:lumMod val="60000"/>
                    <a:lumOff val="40000"/>
                  </a:schemeClr>
                </a:solidFill>
              </a:rPr>
              <a:t> </a:t>
            </a:r>
            <a:r>
              <a:rPr lang="en-US" sz="1400" dirty="0" err="1">
                <a:solidFill>
                  <a:schemeClr val="accent1">
                    <a:lumMod val="60000"/>
                    <a:lumOff val="40000"/>
                  </a:schemeClr>
                </a:solidFill>
              </a:rPr>
              <a:t>sobre</a:t>
            </a:r>
            <a:r>
              <a:rPr lang="en-US" sz="1400" dirty="0">
                <a:solidFill>
                  <a:schemeClr val="accent1">
                    <a:lumMod val="60000"/>
                    <a:lumOff val="40000"/>
                  </a:schemeClr>
                </a:solidFill>
              </a:rPr>
              <a:t> </a:t>
            </a:r>
            <a:r>
              <a:rPr lang="en-US" sz="1400" dirty="0" err="1">
                <a:solidFill>
                  <a:schemeClr val="accent1">
                    <a:lumMod val="60000"/>
                    <a:lumOff val="40000"/>
                  </a:schemeClr>
                </a:solidFill>
              </a:rPr>
              <a:t>cómo</a:t>
            </a:r>
            <a:r>
              <a:rPr lang="en-US" sz="1400" dirty="0">
                <a:solidFill>
                  <a:schemeClr val="accent1">
                    <a:lumMod val="60000"/>
                    <a:lumOff val="40000"/>
                  </a:schemeClr>
                </a:solidFill>
              </a:rPr>
              <a:t> se </a:t>
            </a:r>
            <a:r>
              <a:rPr lang="en-US" sz="1400" dirty="0" err="1">
                <a:solidFill>
                  <a:schemeClr val="accent1">
                    <a:lumMod val="60000"/>
                    <a:lumOff val="40000"/>
                  </a:schemeClr>
                </a:solidFill>
              </a:rPr>
              <a:t>usa</a:t>
            </a:r>
            <a:r>
              <a:rPr lang="en-US" sz="1400" dirty="0">
                <a:solidFill>
                  <a:schemeClr val="accent1">
                    <a:lumMod val="60000"/>
                    <a:lumOff val="40000"/>
                  </a:schemeClr>
                </a:solidFill>
              </a:rPr>
              <a:t> el </a:t>
            </a:r>
            <a:r>
              <a:rPr lang="en-US" sz="1400" dirty="0" err="1">
                <a:solidFill>
                  <a:schemeClr val="accent1">
                    <a:lumMod val="60000"/>
                    <a:lumOff val="40000"/>
                  </a:schemeClr>
                </a:solidFill>
              </a:rPr>
              <a:t>dinero</a:t>
            </a:r>
            <a:r>
              <a:rPr lang="en-US" sz="1400" dirty="0">
                <a:solidFill>
                  <a:schemeClr val="accent1">
                    <a:lumMod val="60000"/>
                    <a:lumOff val="40000"/>
                  </a:schemeClr>
                </a:solidFill>
              </a:rPr>
              <a:t> de la </a:t>
            </a:r>
            <a:r>
              <a:rPr lang="en-US" sz="1400" dirty="0" err="1">
                <a:solidFill>
                  <a:schemeClr val="accent1">
                    <a:lumMod val="60000"/>
                    <a:lumOff val="40000"/>
                  </a:schemeClr>
                </a:solidFill>
              </a:rPr>
              <a:t>recaudación</a:t>
            </a:r>
            <a:r>
              <a:rPr lang="en-US" sz="1400" dirty="0">
                <a:solidFill>
                  <a:schemeClr val="accent1">
                    <a:lumMod val="60000"/>
                    <a:lumOff val="40000"/>
                  </a:schemeClr>
                </a:solidFill>
              </a:rPr>
              <a:t> de </a:t>
            </a:r>
            <a:r>
              <a:rPr lang="en-US" sz="1400" dirty="0" err="1">
                <a:solidFill>
                  <a:schemeClr val="accent1">
                    <a:lumMod val="60000"/>
                    <a:lumOff val="40000"/>
                  </a:schemeClr>
                </a:solidFill>
              </a:rPr>
              <a:t>fondos</a:t>
            </a:r>
            <a:r>
              <a:rPr lang="en-US" sz="1400" dirty="0">
                <a:solidFill>
                  <a:schemeClr val="accent1">
                    <a:lumMod val="60000"/>
                    <a:lumOff val="40000"/>
                  </a:schemeClr>
                </a:solidFill>
              </a:rPr>
              <a:t> y </a:t>
            </a:r>
            <a:r>
              <a:rPr lang="en-US" sz="1400" dirty="0" err="1">
                <a:solidFill>
                  <a:schemeClr val="accent1">
                    <a:lumMod val="60000"/>
                    <a:lumOff val="40000"/>
                  </a:schemeClr>
                </a:solidFill>
              </a:rPr>
              <a:t>sobre</a:t>
            </a:r>
            <a:r>
              <a:rPr lang="en-US" sz="1400" dirty="0">
                <a:solidFill>
                  <a:schemeClr val="accent1">
                    <a:lumMod val="60000"/>
                    <a:lumOff val="40000"/>
                  </a:schemeClr>
                </a:solidFill>
              </a:rPr>
              <a:t> </a:t>
            </a:r>
            <a:r>
              <a:rPr lang="en-US" sz="1400" dirty="0" err="1">
                <a:solidFill>
                  <a:schemeClr val="accent1">
                    <a:lumMod val="60000"/>
                    <a:lumOff val="40000"/>
                  </a:schemeClr>
                </a:solidFill>
              </a:rPr>
              <a:t>cómo</a:t>
            </a:r>
            <a:r>
              <a:rPr lang="en-US" sz="1400" dirty="0">
                <a:solidFill>
                  <a:schemeClr val="accent1">
                    <a:lumMod val="60000"/>
                    <a:lumOff val="40000"/>
                  </a:schemeClr>
                </a:solidFill>
              </a:rPr>
              <a:t> se les </a:t>
            </a:r>
            <a:r>
              <a:rPr lang="en-US" sz="1400" dirty="0" err="1">
                <a:solidFill>
                  <a:schemeClr val="accent1">
                    <a:lumMod val="60000"/>
                    <a:lumOff val="40000"/>
                  </a:schemeClr>
                </a:solidFill>
              </a:rPr>
              <a:t>informa</a:t>
            </a:r>
            <a:r>
              <a:rPr lang="en-US" sz="1400" dirty="0">
                <a:solidFill>
                  <a:schemeClr val="accent1">
                    <a:lumMod val="60000"/>
                    <a:lumOff val="40000"/>
                  </a:schemeClr>
                </a:solidFill>
              </a:rPr>
              <a:t> </a:t>
            </a:r>
            <a:r>
              <a:rPr lang="en-US" sz="1400" dirty="0" err="1">
                <a:solidFill>
                  <a:schemeClr val="accent1">
                    <a:lumMod val="60000"/>
                    <a:lumOff val="40000"/>
                  </a:schemeClr>
                </a:solidFill>
              </a:rPr>
              <a:t>sobre</a:t>
            </a:r>
            <a:r>
              <a:rPr lang="en-US" sz="1400" dirty="0">
                <a:solidFill>
                  <a:schemeClr val="accent1">
                    <a:lumMod val="60000"/>
                    <a:lumOff val="40000"/>
                  </a:schemeClr>
                </a:solidFill>
              </a:rPr>
              <a:t> el plan de </a:t>
            </a:r>
            <a:r>
              <a:rPr lang="en-US" sz="1400" dirty="0" err="1">
                <a:solidFill>
                  <a:schemeClr val="accent1">
                    <a:lumMod val="60000"/>
                    <a:lumOff val="40000"/>
                  </a:schemeClr>
                </a:solidFill>
              </a:rPr>
              <a:t>estudios</a:t>
            </a:r>
            <a:r>
              <a:rPr lang="en-US" sz="1400" dirty="0">
                <a:solidFill>
                  <a:schemeClr val="accent1">
                    <a:lumMod val="60000"/>
                    <a:lumOff val="40000"/>
                  </a:schemeClr>
                </a:solidFill>
              </a:rPr>
              <a:t> actual. Las </a:t>
            </a:r>
            <a:r>
              <a:rPr lang="en-US" sz="1400" dirty="0" err="1">
                <a:solidFill>
                  <a:schemeClr val="accent1">
                    <a:lumMod val="60000"/>
                    <a:lumOff val="40000"/>
                  </a:schemeClr>
                </a:solidFill>
              </a:rPr>
              <a:t>familias</a:t>
            </a:r>
            <a:r>
              <a:rPr lang="en-US" sz="1400" dirty="0">
                <a:solidFill>
                  <a:schemeClr val="accent1">
                    <a:lumMod val="60000"/>
                    <a:lumOff val="40000"/>
                  </a:schemeClr>
                </a:solidFill>
              </a:rPr>
              <a:t> </a:t>
            </a:r>
            <a:r>
              <a:rPr lang="en-US" sz="1400" dirty="0" err="1">
                <a:solidFill>
                  <a:schemeClr val="accent1">
                    <a:lumMod val="60000"/>
                    <a:lumOff val="40000"/>
                  </a:schemeClr>
                </a:solidFill>
              </a:rPr>
              <a:t>pueden</a:t>
            </a:r>
            <a:r>
              <a:rPr lang="en-US" sz="1400" dirty="0">
                <a:solidFill>
                  <a:schemeClr val="accent1">
                    <a:lumMod val="60000"/>
                    <a:lumOff val="40000"/>
                  </a:schemeClr>
                </a:solidFill>
              </a:rPr>
              <a:t> </a:t>
            </a:r>
            <a:r>
              <a:rPr lang="en-US" sz="1400" dirty="0" err="1">
                <a:solidFill>
                  <a:schemeClr val="accent1">
                    <a:lumMod val="60000"/>
                    <a:lumOff val="40000"/>
                  </a:schemeClr>
                </a:solidFill>
              </a:rPr>
              <a:t>obtener</a:t>
            </a:r>
            <a:r>
              <a:rPr lang="en-US" sz="1400" dirty="0">
                <a:solidFill>
                  <a:schemeClr val="accent1">
                    <a:lumMod val="60000"/>
                    <a:lumOff val="40000"/>
                  </a:schemeClr>
                </a:solidFill>
              </a:rPr>
              <a:t> </a:t>
            </a:r>
            <a:r>
              <a:rPr lang="en-US" sz="1400" dirty="0" err="1">
                <a:solidFill>
                  <a:schemeClr val="accent1">
                    <a:lumMod val="60000"/>
                    <a:lumOff val="40000"/>
                  </a:schemeClr>
                </a:solidFill>
              </a:rPr>
              <a:t>más</a:t>
            </a:r>
            <a:r>
              <a:rPr lang="en-US" sz="1400" dirty="0">
                <a:solidFill>
                  <a:schemeClr val="accent1">
                    <a:lumMod val="60000"/>
                    <a:lumOff val="40000"/>
                  </a:schemeClr>
                </a:solidFill>
              </a:rPr>
              <a:t> </a:t>
            </a:r>
            <a:r>
              <a:rPr lang="en-US" sz="1400" dirty="0" err="1">
                <a:solidFill>
                  <a:schemeClr val="accent1">
                    <a:lumMod val="60000"/>
                    <a:lumOff val="40000"/>
                  </a:schemeClr>
                </a:solidFill>
              </a:rPr>
              <a:t>información</a:t>
            </a:r>
            <a:r>
              <a:rPr lang="en-US" sz="1400" dirty="0">
                <a:solidFill>
                  <a:schemeClr val="accent1">
                    <a:lumMod val="60000"/>
                    <a:lumOff val="40000"/>
                  </a:schemeClr>
                </a:solidFill>
              </a:rPr>
              <a:t> </a:t>
            </a:r>
            <a:r>
              <a:rPr lang="en-US" sz="1400" dirty="0" err="1">
                <a:solidFill>
                  <a:schemeClr val="accent1">
                    <a:lumMod val="60000"/>
                    <a:lumOff val="40000"/>
                  </a:schemeClr>
                </a:solidFill>
              </a:rPr>
              <a:t>sobre</a:t>
            </a:r>
            <a:r>
              <a:rPr lang="en-US" sz="1400" dirty="0">
                <a:solidFill>
                  <a:schemeClr val="accent1">
                    <a:lumMod val="60000"/>
                    <a:lumOff val="40000"/>
                  </a:schemeClr>
                </a:solidFill>
              </a:rPr>
              <a:t> el plan de </a:t>
            </a:r>
            <a:r>
              <a:rPr lang="en-US" sz="1400" dirty="0" err="1">
                <a:solidFill>
                  <a:schemeClr val="accent1">
                    <a:lumMod val="60000"/>
                    <a:lumOff val="40000"/>
                  </a:schemeClr>
                </a:solidFill>
              </a:rPr>
              <a:t>estudios</a:t>
            </a:r>
            <a:r>
              <a:rPr lang="en-US" sz="1400" dirty="0">
                <a:solidFill>
                  <a:schemeClr val="accent1">
                    <a:lumMod val="60000"/>
                    <a:lumOff val="40000"/>
                  </a:schemeClr>
                </a:solidFill>
              </a:rPr>
              <a:t> actual a </a:t>
            </a:r>
            <a:r>
              <a:rPr lang="en-US" sz="1400" dirty="0" err="1">
                <a:solidFill>
                  <a:schemeClr val="accent1">
                    <a:lumMod val="60000"/>
                    <a:lumOff val="40000"/>
                  </a:schemeClr>
                </a:solidFill>
              </a:rPr>
              <a:t>través</a:t>
            </a:r>
            <a:r>
              <a:rPr lang="en-US" sz="1400" dirty="0">
                <a:solidFill>
                  <a:schemeClr val="accent1">
                    <a:lumMod val="60000"/>
                    <a:lumOff val="40000"/>
                  </a:schemeClr>
                </a:solidFill>
              </a:rPr>
              <a:t> de </a:t>
            </a:r>
            <a:r>
              <a:rPr lang="en-US" sz="1400" dirty="0" err="1">
                <a:solidFill>
                  <a:schemeClr val="accent1">
                    <a:lumMod val="60000"/>
                    <a:lumOff val="40000"/>
                  </a:schemeClr>
                </a:solidFill>
              </a:rPr>
              <a:t>conferencias</a:t>
            </a:r>
            <a:r>
              <a:rPr lang="en-US" sz="1400" dirty="0">
                <a:solidFill>
                  <a:schemeClr val="accent1">
                    <a:lumMod val="60000"/>
                    <a:lumOff val="40000"/>
                  </a:schemeClr>
                </a:solidFill>
              </a:rPr>
              <a:t> con </a:t>
            </a:r>
            <a:r>
              <a:rPr lang="en-US" sz="1400" dirty="0" err="1">
                <a:solidFill>
                  <a:schemeClr val="accent1">
                    <a:lumMod val="60000"/>
                    <a:lumOff val="40000"/>
                  </a:schemeClr>
                </a:solidFill>
              </a:rPr>
              <a:t>los</a:t>
            </a:r>
            <a:r>
              <a:rPr lang="en-US" sz="1400" dirty="0">
                <a:solidFill>
                  <a:schemeClr val="accent1">
                    <a:lumMod val="60000"/>
                    <a:lumOff val="40000"/>
                  </a:schemeClr>
                </a:solidFill>
              </a:rPr>
              <a:t> padres, Parfait con el director o Café y </a:t>
            </a:r>
            <a:r>
              <a:rPr lang="en-US" sz="1400" dirty="0" err="1">
                <a:solidFill>
                  <a:schemeClr val="accent1">
                    <a:lumMod val="60000"/>
                    <a:lumOff val="40000"/>
                  </a:schemeClr>
                </a:solidFill>
              </a:rPr>
              <a:t>té</a:t>
            </a:r>
            <a:r>
              <a:rPr lang="en-US" sz="1400" dirty="0">
                <a:solidFill>
                  <a:schemeClr val="accent1">
                    <a:lumMod val="60000"/>
                    <a:lumOff val="40000"/>
                  </a:schemeClr>
                </a:solidFill>
              </a:rPr>
              <a:t> con AP. Las </a:t>
            </a:r>
            <a:r>
              <a:rPr lang="en-US" sz="1400" dirty="0" err="1">
                <a:solidFill>
                  <a:schemeClr val="accent1">
                    <a:lumMod val="60000"/>
                    <a:lumOff val="40000"/>
                  </a:schemeClr>
                </a:solidFill>
              </a:rPr>
              <a:t>copias</a:t>
            </a:r>
            <a:r>
              <a:rPr lang="en-US" sz="1400" dirty="0">
                <a:solidFill>
                  <a:schemeClr val="accent1">
                    <a:lumMod val="60000"/>
                    <a:lumOff val="40000"/>
                  </a:schemeClr>
                </a:solidFill>
              </a:rPr>
              <a:t> del plan de </a:t>
            </a:r>
            <a:r>
              <a:rPr lang="en-US" sz="1400" dirty="0" err="1">
                <a:solidFill>
                  <a:schemeClr val="accent1">
                    <a:lumMod val="60000"/>
                    <a:lumOff val="40000"/>
                  </a:schemeClr>
                </a:solidFill>
              </a:rPr>
              <a:t>estudios</a:t>
            </a:r>
            <a:r>
              <a:rPr lang="en-US" sz="1400" dirty="0">
                <a:solidFill>
                  <a:schemeClr val="accent1">
                    <a:lumMod val="60000"/>
                    <a:lumOff val="40000"/>
                  </a:schemeClr>
                </a:solidFill>
              </a:rPr>
              <a:t> se </a:t>
            </a:r>
            <a:r>
              <a:rPr lang="en-US" sz="1400" dirty="0" err="1">
                <a:solidFill>
                  <a:schemeClr val="accent1">
                    <a:lumMod val="60000"/>
                    <a:lumOff val="40000"/>
                  </a:schemeClr>
                </a:solidFill>
              </a:rPr>
              <a:t>pueden</a:t>
            </a:r>
            <a:r>
              <a:rPr lang="en-US" sz="1400" dirty="0">
                <a:solidFill>
                  <a:schemeClr val="accent1">
                    <a:lumMod val="60000"/>
                    <a:lumOff val="40000"/>
                  </a:schemeClr>
                </a:solidFill>
              </a:rPr>
              <a:t> </a:t>
            </a:r>
            <a:r>
              <a:rPr lang="en-US" sz="1400" dirty="0" err="1">
                <a:solidFill>
                  <a:schemeClr val="accent1">
                    <a:lumMod val="60000"/>
                    <a:lumOff val="40000"/>
                  </a:schemeClr>
                </a:solidFill>
              </a:rPr>
              <a:t>ver</a:t>
            </a:r>
            <a:r>
              <a:rPr lang="en-US" sz="1400" dirty="0">
                <a:solidFill>
                  <a:schemeClr val="accent1">
                    <a:lumMod val="60000"/>
                    <a:lumOff val="40000"/>
                  </a:schemeClr>
                </a:solidFill>
              </a:rPr>
              <a:t> a </a:t>
            </a:r>
            <a:r>
              <a:rPr lang="en-US" sz="1400" dirty="0" err="1">
                <a:solidFill>
                  <a:schemeClr val="accent1">
                    <a:lumMod val="60000"/>
                    <a:lumOff val="40000"/>
                  </a:schemeClr>
                </a:solidFill>
              </a:rPr>
              <a:t>pedido</a:t>
            </a:r>
            <a:r>
              <a:rPr lang="en-US" sz="1400" dirty="0">
                <a:solidFill>
                  <a:schemeClr val="accent1">
                    <a:lumMod val="60000"/>
                    <a:lumOff val="40000"/>
                  </a:schemeClr>
                </a:solidFill>
              </a:rPr>
              <a:t>. Jesse Scott </a:t>
            </a:r>
            <a:r>
              <a:rPr lang="en-US" sz="1400" dirty="0" err="1">
                <a:solidFill>
                  <a:schemeClr val="accent1">
                    <a:lumMod val="60000"/>
                    <a:lumOff val="40000"/>
                  </a:schemeClr>
                </a:solidFill>
              </a:rPr>
              <a:t>tiene</a:t>
            </a:r>
            <a:r>
              <a:rPr lang="en-US" sz="1400" dirty="0">
                <a:solidFill>
                  <a:schemeClr val="accent1">
                    <a:lumMod val="60000"/>
                    <a:lumOff val="40000"/>
                  </a:schemeClr>
                </a:solidFill>
              </a:rPr>
              <a:t> un </a:t>
            </a:r>
            <a:r>
              <a:rPr lang="en-US" sz="1400" dirty="0" err="1">
                <a:solidFill>
                  <a:schemeClr val="accent1">
                    <a:lumMod val="60000"/>
                    <a:lumOff val="40000"/>
                  </a:schemeClr>
                </a:solidFill>
              </a:rPr>
              <a:t>trabajador</a:t>
            </a:r>
            <a:r>
              <a:rPr lang="en-US" sz="1400" dirty="0">
                <a:solidFill>
                  <a:schemeClr val="accent1">
                    <a:lumMod val="60000"/>
                    <a:lumOff val="40000"/>
                  </a:schemeClr>
                </a:solidFill>
              </a:rPr>
              <a:t> social escolar, un </a:t>
            </a:r>
            <a:r>
              <a:rPr lang="en-US" sz="1400" dirty="0" err="1">
                <a:solidFill>
                  <a:schemeClr val="accent1">
                    <a:lumMod val="60000"/>
                    <a:lumOff val="40000"/>
                  </a:schemeClr>
                </a:solidFill>
              </a:rPr>
              <a:t>consejero</a:t>
            </a:r>
            <a:r>
              <a:rPr lang="en-US" sz="1400" dirty="0">
                <a:solidFill>
                  <a:schemeClr val="accent1">
                    <a:lumMod val="60000"/>
                    <a:lumOff val="40000"/>
                  </a:schemeClr>
                </a:solidFill>
              </a:rPr>
              <a:t> y un mentor de </a:t>
            </a:r>
            <a:r>
              <a:rPr lang="en-US" sz="1400" dirty="0" err="1">
                <a:solidFill>
                  <a:schemeClr val="accent1">
                    <a:lumMod val="60000"/>
                    <a:lumOff val="40000"/>
                  </a:schemeClr>
                </a:solidFill>
              </a:rPr>
              <a:t>comportamiento</a:t>
            </a:r>
            <a:r>
              <a:rPr lang="en-US" sz="1400" dirty="0">
                <a:solidFill>
                  <a:schemeClr val="accent1">
                    <a:lumMod val="60000"/>
                    <a:lumOff val="40000"/>
                  </a:schemeClr>
                </a:solidFill>
              </a:rPr>
              <a:t> </a:t>
            </a:r>
            <a:r>
              <a:rPr lang="en-US" sz="1400" dirty="0" err="1">
                <a:solidFill>
                  <a:schemeClr val="accent1">
                    <a:lumMod val="60000"/>
                    <a:lumOff val="40000"/>
                  </a:schemeClr>
                </a:solidFill>
              </a:rPr>
              <a:t>en</a:t>
            </a:r>
            <a:r>
              <a:rPr lang="en-US" sz="1400" dirty="0">
                <a:solidFill>
                  <a:schemeClr val="accent1">
                    <a:lumMod val="60000"/>
                    <a:lumOff val="40000"/>
                  </a:schemeClr>
                </a:solidFill>
              </a:rPr>
              <a:t> el </a:t>
            </a:r>
            <a:r>
              <a:rPr lang="en-US" sz="1400" dirty="0" err="1">
                <a:solidFill>
                  <a:schemeClr val="accent1">
                    <a:lumMod val="60000"/>
                    <a:lumOff val="40000"/>
                  </a:schemeClr>
                </a:solidFill>
              </a:rPr>
              <a:t>plantel</a:t>
            </a:r>
            <a:r>
              <a:rPr lang="en-US" sz="1400" dirty="0">
                <a:solidFill>
                  <a:schemeClr val="accent1">
                    <a:lumMod val="60000"/>
                    <a:lumOff val="40000"/>
                  </a:schemeClr>
                </a:solidFill>
              </a:rPr>
              <a:t> </a:t>
            </a:r>
            <a:r>
              <a:rPr lang="en-US" sz="1400" dirty="0" err="1">
                <a:solidFill>
                  <a:schemeClr val="accent1">
                    <a:lumMod val="60000"/>
                    <a:lumOff val="40000"/>
                  </a:schemeClr>
                </a:solidFill>
              </a:rPr>
              <a:t>todos</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días</a:t>
            </a:r>
            <a:r>
              <a:rPr lang="en-US" sz="1400" dirty="0">
                <a:solidFill>
                  <a:schemeClr val="accent1">
                    <a:lumMod val="60000"/>
                    <a:lumOff val="40000"/>
                  </a:schemeClr>
                </a:solidFill>
              </a:rPr>
              <a:t> para </a:t>
            </a:r>
            <a:r>
              <a:rPr lang="en-US" sz="1400" dirty="0" err="1">
                <a:solidFill>
                  <a:schemeClr val="accent1">
                    <a:lumMod val="60000"/>
                    <a:lumOff val="40000"/>
                  </a:schemeClr>
                </a:solidFill>
              </a:rPr>
              <a:t>ayudar</a:t>
            </a:r>
            <a:r>
              <a:rPr lang="en-US" sz="1400" dirty="0">
                <a:solidFill>
                  <a:schemeClr val="accent1">
                    <a:lumMod val="60000"/>
                    <a:lumOff val="40000"/>
                  </a:schemeClr>
                </a:solidFill>
              </a:rPr>
              <a:t> a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estudiantes</a:t>
            </a:r>
            <a:r>
              <a:rPr lang="en-US" sz="1400" dirty="0">
                <a:solidFill>
                  <a:schemeClr val="accent1">
                    <a:lumMod val="60000"/>
                    <a:lumOff val="40000"/>
                  </a:schemeClr>
                </a:solidFill>
              </a:rPr>
              <a:t> y padres con </a:t>
            </a:r>
            <a:r>
              <a:rPr lang="en-US" sz="1400" dirty="0" err="1">
                <a:solidFill>
                  <a:schemeClr val="accent1">
                    <a:lumMod val="60000"/>
                    <a:lumOff val="40000"/>
                  </a:schemeClr>
                </a:solidFill>
              </a:rPr>
              <a:t>problemas</a:t>
            </a:r>
            <a:r>
              <a:rPr lang="en-US" sz="1400" dirty="0">
                <a:solidFill>
                  <a:schemeClr val="accent1">
                    <a:lumMod val="60000"/>
                    <a:lumOff val="40000"/>
                  </a:schemeClr>
                </a:solidFill>
              </a:rPr>
              <a:t> de </a:t>
            </a:r>
            <a:r>
              <a:rPr lang="en-US" sz="1400" dirty="0" err="1">
                <a:solidFill>
                  <a:schemeClr val="accent1">
                    <a:lumMod val="60000"/>
                    <a:lumOff val="40000"/>
                  </a:schemeClr>
                </a:solidFill>
              </a:rPr>
              <a:t>comportamiento</a:t>
            </a:r>
            <a:r>
              <a:rPr lang="en-US" sz="1400" dirty="0">
                <a:solidFill>
                  <a:schemeClr val="accent1">
                    <a:lumMod val="60000"/>
                    <a:lumOff val="40000"/>
                  </a:schemeClr>
                </a:solidFill>
              </a:rPr>
              <a:t> o el plan de </a:t>
            </a:r>
            <a:r>
              <a:rPr lang="en-US" sz="1400" dirty="0" err="1">
                <a:solidFill>
                  <a:schemeClr val="accent1">
                    <a:lumMod val="60000"/>
                    <a:lumOff val="40000"/>
                  </a:schemeClr>
                </a:solidFill>
              </a:rPr>
              <a:t>estudios</a:t>
            </a:r>
            <a:r>
              <a:rPr lang="en-US" sz="1400" dirty="0">
                <a:solidFill>
                  <a:schemeClr val="accent1">
                    <a:lumMod val="60000"/>
                    <a:lumOff val="40000"/>
                  </a:schemeClr>
                </a:solidFill>
              </a:rPr>
              <a:t> SEL. Se </a:t>
            </a:r>
            <a:r>
              <a:rPr lang="en-US" sz="1400" dirty="0" err="1">
                <a:solidFill>
                  <a:schemeClr val="accent1">
                    <a:lumMod val="60000"/>
                    <a:lumOff val="40000"/>
                  </a:schemeClr>
                </a:solidFill>
              </a:rPr>
              <a:t>llevan</a:t>
            </a:r>
            <a:r>
              <a:rPr lang="en-US" sz="1400" dirty="0">
                <a:solidFill>
                  <a:schemeClr val="accent1">
                    <a:lumMod val="60000"/>
                    <a:lumOff val="40000"/>
                  </a:schemeClr>
                </a:solidFill>
              </a:rPr>
              <a:t> a </a:t>
            </a:r>
            <a:r>
              <a:rPr lang="en-US" sz="1400" dirty="0" err="1">
                <a:solidFill>
                  <a:schemeClr val="accent1">
                    <a:lumMod val="60000"/>
                    <a:lumOff val="40000"/>
                  </a:schemeClr>
                </a:solidFill>
              </a:rPr>
              <a:t>cabo</a:t>
            </a:r>
            <a:r>
              <a:rPr lang="en-US" sz="1400" dirty="0">
                <a:solidFill>
                  <a:schemeClr val="accent1">
                    <a:lumMod val="60000"/>
                    <a:lumOff val="40000"/>
                  </a:schemeClr>
                </a:solidFill>
              </a:rPr>
              <a:t> </a:t>
            </a:r>
            <a:r>
              <a:rPr lang="en-US" sz="1400" dirty="0" err="1">
                <a:solidFill>
                  <a:schemeClr val="accent1">
                    <a:lumMod val="60000"/>
                    <a:lumOff val="40000"/>
                  </a:schemeClr>
                </a:solidFill>
              </a:rPr>
              <a:t>reuniones</a:t>
            </a:r>
            <a:r>
              <a:rPr lang="en-US" sz="1400" dirty="0">
                <a:solidFill>
                  <a:schemeClr val="accent1">
                    <a:lumMod val="60000"/>
                    <a:lumOff val="40000"/>
                  </a:schemeClr>
                </a:solidFill>
              </a:rPr>
              <a:t> </a:t>
            </a:r>
            <a:r>
              <a:rPr lang="en-US" sz="1400" dirty="0" err="1">
                <a:solidFill>
                  <a:schemeClr val="accent1">
                    <a:lumMod val="60000"/>
                    <a:lumOff val="40000"/>
                  </a:schemeClr>
                </a:solidFill>
              </a:rPr>
              <a:t>mensuales</a:t>
            </a:r>
            <a:r>
              <a:rPr lang="en-US" sz="1400" dirty="0">
                <a:solidFill>
                  <a:schemeClr val="accent1">
                    <a:lumMod val="60000"/>
                    <a:lumOff val="40000"/>
                  </a:schemeClr>
                </a:solidFill>
              </a:rPr>
              <a:t> del </a:t>
            </a:r>
            <a:r>
              <a:rPr lang="en-US" sz="1400" dirty="0" err="1">
                <a:solidFill>
                  <a:schemeClr val="accent1">
                    <a:lumMod val="60000"/>
                    <a:lumOff val="40000"/>
                  </a:schemeClr>
                </a:solidFill>
              </a:rPr>
              <a:t>Equipo</a:t>
            </a:r>
            <a:r>
              <a:rPr lang="en-US" sz="1400" dirty="0">
                <a:solidFill>
                  <a:schemeClr val="accent1">
                    <a:lumMod val="60000"/>
                    <a:lumOff val="40000"/>
                  </a:schemeClr>
                </a:solidFill>
              </a:rPr>
              <a:t> de </a:t>
            </a:r>
            <a:r>
              <a:rPr lang="en-US" sz="1400" dirty="0" err="1">
                <a:solidFill>
                  <a:schemeClr val="accent1">
                    <a:lumMod val="60000"/>
                    <a:lumOff val="40000"/>
                  </a:schemeClr>
                </a:solidFill>
              </a:rPr>
              <a:t>Organización</a:t>
            </a:r>
            <a:r>
              <a:rPr lang="en-US" sz="1400" dirty="0">
                <a:solidFill>
                  <a:schemeClr val="accent1">
                    <a:lumMod val="60000"/>
                    <a:lumOff val="40000"/>
                  </a:schemeClr>
                </a:solidFill>
              </a:rPr>
              <a:t> Escolar </a:t>
            </a:r>
            <a:r>
              <a:rPr lang="en-US" sz="1400" dirty="0" err="1">
                <a:solidFill>
                  <a:schemeClr val="accent1">
                    <a:lumMod val="60000"/>
                    <a:lumOff val="40000"/>
                  </a:schemeClr>
                </a:solidFill>
              </a:rPr>
              <a:t>en</a:t>
            </a:r>
            <a:r>
              <a:rPr lang="en-US" sz="1400" dirty="0">
                <a:solidFill>
                  <a:schemeClr val="accent1">
                    <a:lumMod val="60000"/>
                    <a:lumOff val="40000"/>
                  </a:schemeClr>
                </a:solidFill>
              </a:rPr>
              <a:t> las que se </a:t>
            </a:r>
            <a:r>
              <a:rPr lang="en-US" sz="1400" dirty="0" err="1">
                <a:solidFill>
                  <a:schemeClr val="accent1">
                    <a:lumMod val="60000"/>
                    <a:lumOff val="40000"/>
                  </a:schemeClr>
                </a:solidFill>
              </a:rPr>
              <a:t>invita</a:t>
            </a:r>
            <a:r>
              <a:rPr lang="en-US" sz="1400" dirty="0">
                <a:solidFill>
                  <a:schemeClr val="accent1">
                    <a:lumMod val="60000"/>
                    <a:lumOff val="40000"/>
                  </a:schemeClr>
                </a:solidFill>
              </a:rPr>
              <a:t> a </a:t>
            </a:r>
            <a:r>
              <a:rPr lang="en-US" sz="1400" dirty="0" err="1">
                <a:solidFill>
                  <a:schemeClr val="accent1">
                    <a:lumMod val="60000"/>
                    <a:lumOff val="40000"/>
                  </a:schemeClr>
                </a:solidFill>
              </a:rPr>
              <a:t>los</a:t>
            </a:r>
            <a:r>
              <a:rPr lang="en-US" sz="1400" dirty="0">
                <a:solidFill>
                  <a:schemeClr val="accent1">
                    <a:lumMod val="60000"/>
                    <a:lumOff val="40000"/>
                  </a:schemeClr>
                </a:solidFill>
              </a:rPr>
              <a:t> padres a </a:t>
            </a:r>
            <a:r>
              <a:rPr lang="en-US" sz="1400" dirty="0" err="1">
                <a:solidFill>
                  <a:schemeClr val="accent1">
                    <a:lumMod val="60000"/>
                    <a:lumOff val="40000"/>
                  </a:schemeClr>
                </a:solidFill>
              </a:rPr>
              <a:t>escuchar</a:t>
            </a:r>
            <a:r>
              <a:rPr lang="en-US" sz="1400" dirty="0">
                <a:solidFill>
                  <a:schemeClr val="accent1">
                    <a:lumMod val="60000"/>
                    <a:lumOff val="40000"/>
                  </a:schemeClr>
                </a:solidFill>
              </a:rPr>
              <a:t> </a:t>
            </a:r>
            <a:r>
              <a:rPr lang="en-US" sz="1400" dirty="0" err="1">
                <a:solidFill>
                  <a:schemeClr val="accent1">
                    <a:lumMod val="60000"/>
                    <a:lumOff val="40000"/>
                  </a:schemeClr>
                </a:solidFill>
              </a:rPr>
              <a:t>cómo</a:t>
            </a:r>
            <a:r>
              <a:rPr lang="en-US" sz="1400" dirty="0">
                <a:solidFill>
                  <a:schemeClr val="accent1">
                    <a:lumMod val="60000"/>
                    <a:lumOff val="40000"/>
                  </a:schemeClr>
                </a:solidFill>
              </a:rPr>
              <a:t> se </a:t>
            </a:r>
            <a:r>
              <a:rPr lang="en-US" sz="1400" dirty="0" err="1">
                <a:solidFill>
                  <a:schemeClr val="accent1">
                    <a:lumMod val="60000"/>
                    <a:lumOff val="40000"/>
                  </a:schemeClr>
                </a:solidFill>
              </a:rPr>
              <a:t>utilizan</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fondos</a:t>
            </a:r>
            <a:r>
              <a:rPr lang="en-US" sz="1400" dirty="0">
                <a:solidFill>
                  <a:schemeClr val="accent1">
                    <a:lumMod val="60000"/>
                    <a:lumOff val="40000"/>
                  </a:schemeClr>
                </a:solidFill>
              </a:rPr>
              <a:t> y </a:t>
            </a:r>
            <a:r>
              <a:rPr lang="en-US" sz="1400" dirty="0" err="1">
                <a:solidFill>
                  <a:schemeClr val="accent1">
                    <a:lumMod val="60000"/>
                    <a:lumOff val="40000"/>
                  </a:schemeClr>
                </a:solidFill>
              </a:rPr>
              <a:t>aprender</a:t>
            </a:r>
            <a:r>
              <a:rPr lang="en-US" sz="1400" dirty="0">
                <a:solidFill>
                  <a:schemeClr val="accent1">
                    <a:lumMod val="60000"/>
                    <a:lumOff val="40000"/>
                  </a:schemeClr>
                </a:solidFill>
              </a:rPr>
              <a:t> </a:t>
            </a:r>
            <a:r>
              <a:rPr lang="en-US" sz="1400" dirty="0" err="1">
                <a:solidFill>
                  <a:schemeClr val="accent1">
                    <a:lumMod val="60000"/>
                    <a:lumOff val="40000"/>
                  </a:schemeClr>
                </a:solidFill>
              </a:rPr>
              <a:t>sobre</a:t>
            </a:r>
            <a:r>
              <a:rPr lang="en-US" sz="1400" dirty="0">
                <a:solidFill>
                  <a:schemeClr val="accent1">
                    <a:lumMod val="60000"/>
                    <a:lumOff val="40000"/>
                  </a:schemeClr>
                </a:solidFill>
              </a:rPr>
              <a:t> la </a:t>
            </a:r>
            <a:r>
              <a:rPr lang="en-US" sz="1400" dirty="0" err="1">
                <a:solidFill>
                  <a:schemeClr val="accent1">
                    <a:lumMod val="60000"/>
                    <a:lumOff val="40000"/>
                  </a:schemeClr>
                </a:solidFill>
              </a:rPr>
              <a:t>escuela</a:t>
            </a:r>
            <a:r>
              <a:rPr lang="en-US" sz="1400" dirty="0">
                <a:solidFill>
                  <a:schemeClr val="accent1">
                    <a:lumMod val="60000"/>
                    <a:lumOff val="40000"/>
                  </a:schemeClr>
                </a:solidFill>
              </a:rPr>
              <a:t> y el plan de </a:t>
            </a:r>
            <a:r>
              <a:rPr lang="en-US" sz="1400" dirty="0" err="1">
                <a:solidFill>
                  <a:schemeClr val="accent1">
                    <a:lumMod val="60000"/>
                    <a:lumOff val="40000"/>
                  </a:schemeClr>
                </a:solidFill>
              </a:rPr>
              <a:t>estudios</a:t>
            </a:r>
            <a:r>
              <a:rPr lang="en-US" sz="1400" dirty="0">
                <a:solidFill>
                  <a:schemeClr val="accent1">
                    <a:lumMod val="60000"/>
                    <a:lumOff val="40000"/>
                  </a:schemeClr>
                </a:solidFill>
              </a:rPr>
              <a:t>. Los padres son </a:t>
            </a:r>
            <a:r>
              <a:rPr lang="en-US" sz="1400" dirty="0" err="1">
                <a:solidFill>
                  <a:schemeClr val="accent1">
                    <a:lumMod val="60000"/>
                    <a:lumOff val="40000"/>
                  </a:schemeClr>
                </a:solidFill>
              </a:rPr>
              <a:t>notificados</a:t>
            </a:r>
            <a:r>
              <a:rPr lang="en-US" sz="1400" dirty="0">
                <a:solidFill>
                  <a:schemeClr val="accent1">
                    <a:lumMod val="60000"/>
                    <a:lumOff val="40000"/>
                  </a:schemeClr>
                </a:solidFill>
              </a:rPr>
              <a:t> de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próximos</a:t>
            </a:r>
            <a:r>
              <a:rPr lang="en-US" sz="1400" dirty="0">
                <a:solidFill>
                  <a:schemeClr val="accent1">
                    <a:lumMod val="60000"/>
                    <a:lumOff val="40000"/>
                  </a:schemeClr>
                </a:solidFill>
              </a:rPr>
              <a:t> </a:t>
            </a:r>
            <a:r>
              <a:rPr lang="en-US" sz="1400" dirty="0" err="1">
                <a:solidFill>
                  <a:schemeClr val="accent1">
                    <a:lumMod val="60000"/>
                    <a:lumOff val="40000"/>
                  </a:schemeClr>
                </a:solidFill>
              </a:rPr>
              <a:t>eventos</a:t>
            </a:r>
            <a:r>
              <a:rPr lang="en-US" sz="1400" dirty="0">
                <a:solidFill>
                  <a:schemeClr val="accent1">
                    <a:lumMod val="60000"/>
                    <a:lumOff val="40000"/>
                  </a:schemeClr>
                </a:solidFill>
              </a:rPr>
              <a:t> </a:t>
            </a:r>
            <a:r>
              <a:rPr lang="en-US" sz="1400" dirty="0" err="1">
                <a:solidFill>
                  <a:schemeClr val="accent1">
                    <a:lumMod val="60000"/>
                    <a:lumOff val="40000"/>
                  </a:schemeClr>
                </a:solidFill>
              </a:rPr>
              <a:t>durante</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anuncios</a:t>
            </a:r>
            <a:r>
              <a:rPr lang="en-US" sz="1400" dirty="0">
                <a:solidFill>
                  <a:schemeClr val="accent1">
                    <a:lumMod val="60000"/>
                    <a:lumOff val="40000"/>
                  </a:schemeClr>
                </a:solidFill>
              </a:rPr>
              <a:t> de la </a:t>
            </a:r>
            <a:r>
              <a:rPr lang="en-US" sz="1400" dirty="0" err="1">
                <a:solidFill>
                  <a:schemeClr val="accent1">
                    <a:lumMod val="60000"/>
                    <a:lumOff val="40000"/>
                  </a:schemeClr>
                </a:solidFill>
              </a:rPr>
              <a:t>mañana</a:t>
            </a:r>
            <a:r>
              <a:rPr lang="en-US" sz="1400" dirty="0">
                <a:solidFill>
                  <a:schemeClr val="accent1">
                    <a:lumMod val="60000"/>
                    <a:lumOff val="40000"/>
                  </a:schemeClr>
                </a:solidFill>
              </a:rPr>
              <a:t>, el </a:t>
            </a:r>
            <a:r>
              <a:rPr lang="en-US" sz="1400" dirty="0" err="1">
                <a:solidFill>
                  <a:schemeClr val="accent1">
                    <a:lumMod val="60000"/>
                    <a:lumOff val="40000"/>
                  </a:schemeClr>
                </a:solidFill>
              </a:rPr>
              <a:t>sitio</a:t>
            </a:r>
            <a:r>
              <a:rPr lang="en-US" sz="1400" dirty="0">
                <a:solidFill>
                  <a:schemeClr val="accent1">
                    <a:lumMod val="60000"/>
                    <a:lumOff val="40000"/>
                  </a:schemeClr>
                </a:solidFill>
              </a:rPr>
              <a:t> web de la </a:t>
            </a:r>
            <a:r>
              <a:rPr lang="en-US" sz="1400" dirty="0" err="1">
                <a:solidFill>
                  <a:schemeClr val="accent1">
                    <a:lumMod val="60000"/>
                    <a:lumOff val="40000"/>
                  </a:schemeClr>
                </a:solidFill>
              </a:rPr>
              <a:t>escuela</a:t>
            </a:r>
            <a:r>
              <a:rPr lang="en-US" sz="1400" dirty="0">
                <a:solidFill>
                  <a:schemeClr val="accent1">
                    <a:lumMod val="60000"/>
                    <a:lumOff val="40000"/>
                  </a:schemeClr>
                </a:solidFill>
              </a:rPr>
              <a:t>, </a:t>
            </a:r>
            <a:r>
              <a:rPr lang="en-US" sz="1400" dirty="0" err="1">
                <a:solidFill>
                  <a:schemeClr val="accent1">
                    <a:lumMod val="60000"/>
                    <a:lumOff val="40000"/>
                  </a:schemeClr>
                </a:solidFill>
              </a:rPr>
              <a:t>Parentlink</a:t>
            </a:r>
            <a:r>
              <a:rPr lang="en-US" sz="1400" dirty="0">
                <a:solidFill>
                  <a:schemeClr val="accent1">
                    <a:lumMod val="60000"/>
                    <a:lumOff val="40000"/>
                  </a:schemeClr>
                </a:solidFill>
              </a:rPr>
              <a:t>, </a:t>
            </a:r>
            <a:r>
              <a:rPr lang="en-US" sz="1400" dirty="0" err="1">
                <a:solidFill>
                  <a:schemeClr val="accent1">
                    <a:lumMod val="60000"/>
                    <a:lumOff val="40000"/>
                  </a:schemeClr>
                </a:solidFill>
              </a:rPr>
              <a:t>boletines</a:t>
            </a:r>
            <a:r>
              <a:rPr lang="en-US" sz="1400" dirty="0">
                <a:solidFill>
                  <a:schemeClr val="accent1">
                    <a:lumMod val="60000"/>
                    <a:lumOff val="40000"/>
                  </a:schemeClr>
                </a:solidFill>
              </a:rPr>
              <a:t> y </a:t>
            </a:r>
            <a:r>
              <a:rPr lang="en-US" sz="1400" dirty="0" err="1">
                <a:solidFill>
                  <a:schemeClr val="accent1">
                    <a:lumMod val="60000"/>
                    <a:lumOff val="40000"/>
                  </a:schemeClr>
                </a:solidFill>
              </a:rPr>
              <a:t>publicaciones</a:t>
            </a:r>
            <a:r>
              <a:rPr lang="en-US" sz="1400" dirty="0">
                <a:solidFill>
                  <a:schemeClr val="accent1">
                    <a:lumMod val="60000"/>
                    <a:lumOff val="40000"/>
                  </a:schemeClr>
                </a:solidFill>
              </a:rPr>
              <a:t> </a:t>
            </a:r>
            <a:r>
              <a:rPr lang="en-US" sz="1400" dirty="0" err="1">
                <a:solidFill>
                  <a:schemeClr val="accent1">
                    <a:lumMod val="60000"/>
                    <a:lumOff val="40000"/>
                  </a:schemeClr>
                </a:solidFill>
              </a:rPr>
              <a:t>en</a:t>
            </a:r>
            <a:r>
              <a:rPr lang="en-US" sz="1400" dirty="0">
                <a:solidFill>
                  <a:schemeClr val="accent1">
                    <a:lumMod val="60000"/>
                    <a:lumOff val="40000"/>
                  </a:schemeClr>
                </a:solidFill>
              </a:rPr>
              <a:t> Facebook. Para </a:t>
            </a:r>
            <a:r>
              <a:rPr lang="en-US" sz="1400" dirty="0" err="1">
                <a:solidFill>
                  <a:schemeClr val="accent1">
                    <a:lumMod val="60000"/>
                    <a:lumOff val="40000"/>
                  </a:schemeClr>
                </a:solidFill>
              </a:rPr>
              <a:t>aumentar</a:t>
            </a:r>
            <a:r>
              <a:rPr lang="en-US" sz="1400" dirty="0">
                <a:solidFill>
                  <a:schemeClr val="accent1">
                    <a:lumMod val="60000"/>
                    <a:lumOff val="40000"/>
                  </a:schemeClr>
                </a:solidFill>
              </a:rPr>
              <a:t> la </a:t>
            </a:r>
            <a:r>
              <a:rPr lang="en-US" sz="1400" dirty="0" err="1">
                <a:solidFill>
                  <a:schemeClr val="accent1">
                    <a:lumMod val="60000"/>
                    <a:lumOff val="40000"/>
                  </a:schemeClr>
                </a:solidFill>
              </a:rPr>
              <a:t>participación</a:t>
            </a:r>
            <a:r>
              <a:rPr lang="en-US" sz="1400" dirty="0">
                <a:solidFill>
                  <a:schemeClr val="accent1">
                    <a:lumMod val="60000"/>
                    <a:lumOff val="40000"/>
                  </a:schemeClr>
                </a:solidFill>
              </a:rPr>
              <a:t> </a:t>
            </a:r>
            <a:r>
              <a:rPr lang="en-US" sz="1400" dirty="0" err="1">
                <a:solidFill>
                  <a:schemeClr val="accent1">
                    <a:lumMod val="60000"/>
                    <a:lumOff val="40000"/>
                  </a:schemeClr>
                </a:solidFill>
              </a:rPr>
              <a:t>en</a:t>
            </a:r>
            <a:r>
              <a:rPr lang="en-US" sz="1400" dirty="0">
                <a:solidFill>
                  <a:schemeClr val="accent1">
                    <a:lumMod val="60000"/>
                    <a:lumOff val="40000"/>
                  </a:schemeClr>
                </a:solidFill>
              </a:rPr>
              <a:t> la </a:t>
            </a:r>
            <a:r>
              <a:rPr lang="en-US" sz="1400" dirty="0" err="1">
                <a:solidFill>
                  <a:schemeClr val="accent1">
                    <a:lumMod val="60000"/>
                    <a:lumOff val="40000"/>
                  </a:schemeClr>
                </a:solidFill>
              </a:rPr>
              <a:t>encuesta</a:t>
            </a:r>
            <a:r>
              <a:rPr lang="en-US" sz="1400" dirty="0">
                <a:solidFill>
                  <a:schemeClr val="accent1">
                    <a:lumMod val="60000"/>
                    <a:lumOff val="40000"/>
                  </a:schemeClr>
                </a:solidFill>
              </a:rPr>
              <a:t>, Scott ES </a:t>
            </a:r>
            <a:r>
              <a:rPr lang="en-US" sz="1400" dirty="0" err="1">
                <a:solidFill>
                  <a:schemeClr val="accent1">
                    <a:lumMod val="60000"/>
                    <a:lumOff val="40000"/>
                  </a:schemeClr>
                </a:solidFill>
              </a:rPr>
              <a:t>envía</a:t>
            </a:r>
            <a:r>
              <a:rPr lang="en-US" sz="1400" dirty="0">
                <a:solidFill>
                  <a:schemeClr val="accent1">
                    <a:lumMod val="60000"/>
                    <a:lumOff val="40000"/>
                  </a:schemeClr>
                </a:solidFill>
              </a:rPr>
              <a:t> </a:t>
            </a:r>
            <a:r>
              <a:rPr lang="en-US" sz="1400" dirty="0" err="1">
                <a:solidFill>
                  <a:schemeClr val="accent1">
                    <a:lumMod val="60000"/>
                    <a:lumOff val="40000"/>
                  </a:schemeClr>
                </a:solidFill>
              </a:rPr>
              <a:t>recordatorios</a:t>
            </a:r>
            <a:r>
              <a:rPr lang="en-US" sz="1400" dirty="0">
                <a:solidFill>
                  <a:schemeClr val="accent1">
                    <a:lumMod val="60000"/>
                    <a:lumOff val="40000"/>
                  </a:schemeClr>
                </a:solidFill>
              </a:rPr>
              <a:t> a casa y </a:t>
            </a:r>
            <a:r>
              <a:rPr lang="en-US" sz="1400" dirty="0" err="1">
                <a:solidFill>
                  <a:schemeClr val="accent1">
                    <a:lumMod val="60000"/>
                    <a:lumOff val="40000"/>
                  </a:schemeClr>
                </a:solidFill>
              </a:rPr>
              <a:t>tiene</a:t>
            </a:r>
            <a:r>
              <a:rPr lang="en-US" sz="1400" dirty="0">
                <a:solidFill>
                  <a:schemeClr val="accent1">
                    <a:lumMod val="60000"/>
                    <a:lumOff val="40000"/>
                  </a:schemeClr>
                </a:solidFill>
              </a:rPr>
              <a:t> </a:t>
            </a:r>
            <a:r>
              <a:rPr lang="en-US" sz="1400" dirty="0" err="1">
                <a:solidFill>
                  <a:schemeClr val="accent1">
                    <a:lumMod val="60000"/>
                    <a:lumOff val="40000"/>
                  </a:schemeClr>
                </a:solidFill>
              </a:rPr>
              <a:t>una</a:t>
            </a:r>
            <a:r>
              <a:rPr lang="en-US" sz="1400" dirty="0">
                <a:solidFill>
                  <a:schemeClr val="accent1">
                    <a:lumMod val="60000"/>
                    <a:lumOff val="40000"/>
                  </a:schemeClr>
                </a:solidFill>
              </a:rPr>
              <a:t> </a:t>
            </a:r>
            <a:r>
              <a:rPr lang="en-US" sz="1400" dirty="0" err="1">
                <a:solidFill>
                  <a:schemeClr val="accent1">
                    <a:lumMod val="60000"/>
                    <a:lumOff val="40000"/>
                  </a:schemeClr>
                </a:solidFill>
              </a:rPr>
              <a:t>computadora</a:t>
            </a:r>
            <a:r>
              <a:rPr lang="en-US" sz="1400" dirty="0">
                <a:solidFill>
                  <a:schemeClr val="accent1">
                    <a:lumMod val="60000"/>
                    <a:lumOff val="40000"/>
                  </a:schemeClr>
                </a:solidFill>
              </a:rPr>
              <a:t> </a:t>
            </a:r>
            <a:r>
              <a:rPr lang="en-US" sz="1400" dirty="0" err="1">
                <a:solidFill>
                  <a:schemeClr val="accent1">
                    <a:lumMod val="60000"/>
                    <a:lumOff val="40000"/>
                  </a:schemeClr>
                </a:solidFill>
              </a:rPr>
              <a:t>disponible</a:t>
            </a:r>
            <a:r>
              <a:rPr lang="en-US" sz="1400" dirty="0">
                <a:solidFill>
                  <a:schemeClr val="accent1">
                    <a:lumMod val="60000"/>
                    <a:lumOff val="40000"/>
                  </a:schemeClr>
                </a:solidFill>
              </a:rPr>
              <a:t> para </a:t>
            </a:r>
            <a:r>
              <a:rPr lang="en-US" sz="1400" dirty="0" err="1">
                <a:solidFill>
                  <a:schemeClr val="accent1">
                    <a:lumMod val="60000"/>
                    <a:lumOff val="40000"/>
                  </a:schemeClr>
                </a:solidFill>
              </a:rPr>
              <a:t>uso</a:t>
            </a:r>
            <a:r>
              <a:rPr lang="en-US" sz="1400" dirty="0">
                <a:solidFill>
                  <a:schemeClr val="accent1">
                    <a:lumMod val="60000"/>
                    <a:lumOff val="40000"/>
                  </a:schemeClr>
                </a:solidFill>
              </a:rPr>
              <a:t> de </a:t>
            </a:r>
            <a:r>
              <a:rPr lang="en-US" sz="1400" dirty="0" err="1">
                <a:solidFill>
                  <a:schemeClr val="accent1">
                    <a:lumMod val="60000"/>
                    <a:lumOff val="40000"/>
                  </a:schemeClr>
                </a:solidFill>
              </a:rPr>
              <a:t>los</a:t>
            </a:r>
            <a:r>
              <a:rPr lang="en-US" sz="1400" dirty="0">
                <a:solidFill>
                  <a:schemeClr val="accent1">
                    <a:lumMod val="60000"/>
                    <a:lumOff val="40000"/>
                  </a:schemeClr>
                </a:solidFill>
              </a:rPr>
              <a:t> padres.</a:t>
            </a:r>
          </a:p>
          <a:p>
            <a:endParaRPr lang="en-US" sz="1200" kern="1400" dirty="0">
              <a:solidFill>
                <a:srgbClr val="000000"/>
              </a:solidFill>
              <a:latin typeface="Times New Roman" panose="02020603050405020304" pitchFamily="18" charset="0"/>
              <a:ea typeface="Times New Roman" panose="02020603050405020304" pitchFamily="18" charset="0"/>
            </a:endParaRPr>
          </a:p>
          <a:p>
            <a:endParaRPr lang="en-US" sz="1200" kern="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805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5" y="302359"/>
            <a:ext cx="8667750" cy="5847755"/>
          </a:xfrm>
          <a:prstGeom prst="rect">
            <a:avLst/>
          </a:prstGeom>
        </p:spPr>
        <p:txBody>
          <a:bodyPr wrap="square">
            <a:spAutoFit/>
          </a:bodyPr>
          <a:lstStyle/>
          <a:p>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The </a:t>
            </a:r>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Educational Involvement Accords are integrated into the registration process through Infinite Campus.  Parents must review the Accords prior to completing their child’s registration.  Administrators and teachers will have access to the Accords whenever needed for parent/student conferences or other occasions.  </a:t>
            </a:r>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 </a:t>
            </a:r>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In an effort to ensure that all children are safe, the Clark County School District (CCSD) has revised its policy for volunteers.  CCSD Human Resources must clear all adults who have access to, direct contact with, or are left alone with district students before having contact with students. After Human Resources have cleared an individual, a CCSD volunteer badge will be issued.  No individual will be allowed on campus or allowed contact with students until they have a CCSD-issued badge and have approval from the administration.   </a:t>
            </a:r>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endParaRPr lang="en-US" sz="1200" kern="1400" dirty="0" smtClean="0">
              <a:solidFill>
                <a:srgbClr val="000000"/>
              </a:solidFill>
              <a:latin typeface="Times New Roman" panose="02020603050405020304" pitchFamily="18" charset="0"/>
              <a:ea typeface="Times New Roman" panose="02020603050405020304" pitchFamily="18" charset="0"/>
            </a:endParaRPr>
          </a:p>
          <a:p>
            <a:r>
              <a:rPr lang="en-US" sz="1400" dirty="0">
                <a:solidFill>
                  <a:schemeClr val="accent1">
                    <a:lumMod val="60000"/>
                    <a:lumOff val="40000"/>
                  </a:schemeClr>
                </a:solidFill>
              </a:rPr>
              <a:t>Los </a:t>
            </a:r>
            <a:r>
              <a:rPr lang="en-US" sz="1400" dirty="0" err="1">
                <a:solidFill>
                  <a:schemeClr val="accent1">
                    <a:lumMod val="60000"/>
                    <a:lumOff val="40000"/>
                  </a:schemeClr>
                </a:solidFill>
              </a:rPr>
              <a:t>Acuerdos</a:t>
            </a:r>
            <a:r>
              <a:rPr lang="en-US" sz="1400" dirty="0">
                <a:solidFill>
                  <a:schemeClr val="accent1">
                    <a:lumMod val="60000"/>
                    <a:lumOff val="40000"/>
                  </a:schemeClr>
                </a:solidFill>
              </a:rPr>
              <a:t> de </a:t>
            </a:r>
            <a:r>
              <a:rPr lang="en-US" sz="1400" dirty="0" err="1">
                <a:solidFill>
                  <a:schemeClr val="accent1">
                    <a:lumMod val="60000"/>
                    <a:lumOff val="40000"/>
                  </a:schemeClr>
                </a:solidFill>
              </a:rPr>
              <a:t>Participación</a:t>
            </a:r>
            <a:r>
              <a:rPr lang="en-US" sz="1400" dirty="0">
                <a:solidFill>
                  <a:schemeClr val="accent1">
                    <a:lumMod val="60000"/>
                    <a:lumOff val="40000"/>
                  </a:schemeClr>
                </a:solidFill>
              </a:rPr>
              <a:t> </a:t>
            </a:r>
            <a:r>
              <a:rPr lang="en-US" sz="1400" dirty="0" err="1">
                <a:solidFill>
                  <a:schemeClr val="accent1">
                    <a:lumMod val="60000"/>
                    <a:lumOff val="40000"/>
                  </a:schemeClr>
                </a:solidFill>
              </a:rPr>
              <a:t>Educativa</a:t>
            </a:r>
            <a:r>
              <a:rPr lang="en-US" sz="1400" dirty="0">
                <a:solidFill>
                  <a:schemeClr val="accent1">
                    <a:lumMod val="60000"/>
                    <a:lumOff val="40000"/>
                  </a:schemeClr>
                </a:solidFill>
              </a:rPr>
              <a:t> </a:t>
            </a:r>
            <a:r>
              <a:rPr lang="en-US" sz="1400" dirty="0" err="1">
                <a:solidFill>
                  <a:schemeClr val="accent1">
                    <a:lumMod val="60000"/>
                    <a:lumOff val="40000"/>
                  </a:schemeClr>
                </a:solidFill>
              </a:rPr>
              <a:t>están</a:t>
            </a:r>
            <a:r>
              <a:rPr lang="en-US" sz="1400" dirty="0">
                <a:solidFill>
                  <a:schemeClr val="accent1">
                    <a:lumMod val="60000"/>
                    <a:lumOff val="40000"/>
                  </a:schemeClr>
                </a:solidFill>
              </a:rPr>
              <a:t> </a:t>
            </a:r>
            <a:r>
              <a:rPr lang="en-US" sz="1400" dirty="0" err="1">
                <a:solidFill>
                  <a:schemeClr val="accent1">
                    <a:lumMod val="60000"/>
                    <a:lumOff val="40000"/>
                  </a:schemeClr>
                </a:solidFill>
              </a:rPr>
              <a:t>integrados</a:t>
            </a:r>
            <a:r>
              <a:rPr lang="en-US" sz="1400" dirty="0">
                <a:solidFill>
                  <a:schemeClr val="accent1">
                    <a:lumMod val="60000"/>
                    <a:lumOff val="40000"/>
                  </a:schemeClr>
                </a:solidFill>
              </a:rPr>
              <a:t> </a:t>
            </a:r>
            <a:r>
              <a:rPr lang="en-US" sz="1400" dirty="0" err="1">
                <a:solidFill>
                  <a:schemeClr val="accent1">
                    <a:lumMod val="60000"/>
                    <a:lumOff val="40000"/>
                  </a:schemeClr>
                </a:solidFill>
              </a:rPr>
              <a:t>en</a:t>
            </a:r>
            <a:r>
              <a:rPr lang="en-US" sz="1400" dirty="0">
                <a:solidFill>
                  <a:schemeClr val="accent1">
                    <a:lumMod val="60000"/>
                    <a:lumOff val="40000"/>
                  </a:schemeClr>
                </a:solidFill>
              </a:rPr>
              <a:t> el </a:t>
            </a:r>
            <a:r>
              <a:rPr lang="en-US" sz="1400" dirty="0" err="1">
                <a:solidFill>
                  <a:schemeClr val="accent1">
                    <a:lumMod val="60000"/>
                    <a:lumOff val="40000"/>
                  </a:schemeClr>
                </a:solidFill>
              </a:rPr>
              <a:t>proceso</a:t>
            </a:r>
            <a:r>
              <a:rPr lang="en-US" sz="1400" dirty="0">
                <a:solidFill>
                  <a:schemeClr val="accent1">
                    <a:lumMod val="60000"/>
                    <a:lumOff val="40000"/>
                  </a:schemeClr>
                </a:solidFill>
              </a:rPr>
              <a:t> de </a:t>
            </a:r>
            <a:r>
              <a:rPr lang="en-US" sz="1400" dirty="0" err="1">
                <a:solidFill>
                  <a:schemeClr val="accent1">
                    <a:lumMod val="60000"/>
                    <a:lumOff val="40000"/>
                  </a:schemeClr>
                </a:solidFill>
              </a:rPr>
              <a:t>registro</a:t>
            </a:r>
            <a:r>
              <a:rPr lang="en-US" sz="1400" dirty="0">
                <a:solidFill>
                  <a:schemeClr val="accent1">
                    <a:lumMod val="60000"/>
                    <a:lumOff val="40000"/>
                  </a:schemeClr>
                </a:solidFill>
              </a:rPr>
              <a:t> a </a:t>
            </a:r>
            <a:r>
              <a:rPr lang="en-US" sz="1400" dirty="0" err="1">
                <a:solidFill>
                  <a:schemeClr val="accent1">
                    <a:lumMod val="60000"/>
                    <a:lumOff val="40000"/>
                  </a:schemeClr>
                </a:solidFill>
              </a:rPr>
              <a:t>través</a:t>
            </a:r>
            <a:r>
              <a:rPr lang="en-US" sz="1400" dirty="0">
                <a:solidFill>
                  <a:schemeClr val="accent1">
                    <a:lumMod val="60000"/>
                    <a:lumOff val="40000"/>
                  </a:schemeClr>
                </a:solidFill>
              </a:rPr>
              <a:t> de Infinite Campus. Los padres </a:t>
            </a:r>
            <a:r>
              <a:rPr lang="en-US" sz="1400" dirty="0" err="1">
                <a:solidFill>
                  <a:schemeClr val="accent1">
                    <a:lumMod val="60000"/>
                    <a:lumOff val="40000"/>
                  </a:schemeClr>
                </a:solidFill>
              </a:rPr>
              <a:t>deben</a:t>
            </a:r>
            <a:r>
              <a:rPr lang="en-US" sz="1400" dirty="0">
                <a:solidFill>
                  <a:schemeClr val="accent1">
                    <a:lumMod val="60000"/>
                    <a:lumOff val="40000"/>
                  </a:schemeClr>
                </a:solidFill>
              </a:rPr>
              <a:t> </a:t>
            </a:r>
            <a:r>
              <a:rPr lang="en-US" sz="1400" dirty="0" err="1">
                <a:solidFill>
                  <a:schemeClr val="accent1">
                    <a:lumMod val="60000"/>
                    <a:lumOff val="40000"/>
                  </a:schemeClr>
                </a:solidFill>
              </a:rPr>
              <a:t>revisar</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Acuerdos</a:t>
            </a:r>
            <a:r>
              <a:rPr lang="en-US" sz="1400" dirty="0">
                <a:solidFill>
                  <a:schemeClr val="accent1">
                    <a:lumMod val="60000"/>
                    <a:lumOff val="40000"/>
                  </a:schemeClr>
                </a:solidFill>
              </a:rPr>
              <a:t> antes de </a:t>
            </a:r>
            <a:r>
              <a:rPr lang="en-US" sz="1400" dirty="0" err="1">
                <a:solidFill>
                  <a:schemeClr val="accent1">
                    <a:lumMod val="60000"/>
                    <a:lumOff val="40000"/>
                  </a:schemeClr>
                </a:solidFill>
              </a:rPr>
              <a:t>completar</a:t>
            </a:r>
            <a:r>
              <a:rPr lang="en-US" sz="1400" dirty="0">
                <a:solidFill>
                  <a:schemeClr val="accent1">
                    <a:lumMod val="60000"/>
                    <a:lumOff val="40000"/>
                  </a:schemeClr>
                </a:solidFill>
              </a:rPr>
              <a:t> el </a:t>
            </a:r>
            <a:r>
              <a:rPr lang="en-US" sz="1400" dirty="0" err="1">
                <a:solidFill>
                  <a:schemeClr val="accent1">
                    <a:lumMod val="60000"/>
                    <a:lumOff val="40000"/>
                  </a:schemeClr>
                </a:solidFill>
              </a:rPr>
              <a:t>registro</a:t>
            </a:r>
            <a:r>
              <a:rPr lang="en-US" sz="1400" dirty="0">
                <a:solidFill>
                  <a:schemeClr val="accent1">
                    <a:lumMod val="60000"/>
                    <a:lumOff val="40000"/>
                  </a:schemeClr>
                </a:solidFill>
              </a:rPr>
              <a:t> de </a:t>
            </a:r>
            <a:r>
              <a:rPr lang="en-US" sz="1400" dirty="0" err="1">
                <a:solidFill>
                  <a:schemeClr val="accent1">
                    <a:lumMod val="60000"/>
                    <a:lumOff val="40000"/>
                  </a:schemeClr>
                </a:solidFill>
              </a:rPr>
              <a:t>su</a:t>
            </a:r>
            <a:r>
              <a:rPr lang="en-US" sz="1400" dirty="0">
                <a:solidFill>
                  <a:schemeClr val="accent1">
                    <a:lumMod val="60000"/>
                    <a:lumOff val="40000"/>
                  </a:schemeClr>
                </a:solidFill>
              </a:rPr>
              <a:t> </a:t>
            </a:r>
            <a:r>
              <a:rPr lang="en-US" sz="1400" dirty="0" err="1">
                <a:solidFill>
                  <a:schemeClr val="accent1">
                    <a:lumMod val="60000"/>
                    <a:lumOff val="40000"/>
                  </a:schemeClr>
                </a:solidFill>
              </a:rPr>
              <a:t>hijo</a:t>
            </a:r>
            <a:r>
              <a:rPr lang="en-US" sz="1400" dirty="0">
                <a:solidFill>
                  <a:schemeClr val="accent1">
                    <a:lumMod val="60000"/>
                    <a:lumOff val="40000"/>
                  </a:schemeClr>
                </a:solidFill>
              </a:rPr>
              <a:t>. Los </a:t>
            </a:r>
            <a:r>
              <a:rPr lang="en-US" sz="1400" dirty="0" err="1">
                <a:solidFill>
                  <a:schemeClr val="accent1">
                    <a:lumMod val="60000"/>
                    <a:lumOff val="40000"/>
                  </a:schemeClr>
                </a:solidFill>
              </a:rPr>
              <a:t>administradores</a:t>
            </a:r>
            <a:r>
              <a:rPr lang="en-US" sz="1400" dirty="0">
                <a:solidFill>
                  <a:schemeClr val="accent1">
                    <a:lumMod val="60000"/>
                    <a:lumOff val="40000"/>
                  </a:schemeClr>
                </a:solidFill>
              </a:rPr>
              <a:t> y maestros </a:t>
            </a:r>
            <a:r>
              <a:rPr lang="en-US" sz="1400" dirty="0" err="1">
                <a:solidFill>
                  <a:schemeClr val="accent1">
                    <a:lumMod val="60000"/>
                    <a:lumOff val="40000"/>
                  </a:schemeClr>
                </a:solidFill>
              </a:rPr>
              <a:t>tendrán</a:t>
            </a:r>
            <a:r>
              <a:rPr lang="en-US" sz="1400" dirty="0">
                <a:solidFill>
                  <a:schemeClr val="accent1">
                    <a:lumMod val="60000"/>
                    <a:lumOff val="40000"/>
                  </a:schemeClr>
                </a:solidFill>
              </a:rPr>
              <a:t> </a:t>
            </a:r>
            <a:r>
              <a:rPr lang="en-US" sz="1400" dirty="0" err="1">
                <a:solidFill>
                  <a:schemeClr val="accent1">
                    <a:lumMod val="60000"/>
                    <a:lumOff val="40000"/>
                  </a:schemeClr>
                </a:solidFill>
              </a:rPr>
              <a:t>acceso</a:t>
            </a:r>
            <a:r>
              <a:rPr lang="en-US" sz="1400" dirty="0">
                <a:solidFill>
                  <a:schemeClr val="accent1">
                    <a:lumMod val="60000"/>
                    <a:lumOff val="40000"/>
                  </a:schemeClr>
                </a:solidFill>
              </a:rPr>
              <a:t> a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Acuerdos</a:t>
            </a:r>
            <a:r>
              <a:rPr lang="en-US" sz="1400" dirty="0">
                <a:solidFill>
                  <a:schemeClr val="accent1">
                    <a:lumMod val="60000"/>
                    <a:lumOff val="40000"/>
                  </a:schemeClr>
                </a:solidFill>
              </a:rPr>
              <a:t> </a:t>
            </a:r>
            <a:r>
              <a:rPr lang="en-US" sz="1400" dirty="0" err="1">
                <a:solidFill>
                  <a:schemeClr val="accent1">
                    <a:lumMod val="60000"/>
                    <a:lumOff val="40000"/>
                  </a:schemeClr>
                </a:solidFill>
              </a:rPr>
              <a:t>cuando</a:t>
            </a:r>
            <a:r>
              <a:rPr lang="en-US" sz="1400" dirty="0">
                <a:solidFill>
                  <a:schemeClr val="accent1">
                    <a:lumMod val="60000"/>
                    <a:lumOff val="40000"/>
                  </a:schemeClr>
                </a:solidFill>
              </a:rPr>
              <a:t> sea </a:t>
            </a:r>
            <a:r>
              <a:rPr lang="en-US" sz="1400" dirty="0" err="1">
                <a:solidFill>
                  <a:schemeClr val="accent1">
                    <a:lumMod val="60000"/>
                    <a:lumOff val="40000"/>
                  </a:schemeClr>
                </a:solidFill>
              </a:rPr>
              <a:t>necesario</a:t>
            </a:r>
            <a:r>
              <a:rPr lang="en-US" sz="1400" dirty="0">
                <a:solidFill>
                  <a:schemeClr val="accent1">
                    <a:lumMod val="60000"/>
                    <a:lumOff val="40000"/>
                  </a:schemeClr>
                </a:solidFill>
              </a:rPr>
              <a:t> para </a:t>
            </a:r>
            <a:r>
              <a:rPr lang="en-US" sz="1400" dirty="0" err="1">
                <a:solidFill>
                  <a:schemeClr val="accent1">
                    <a:lumMod val="60000"/>
                    <a:lumOff val="40000"/>
                  </a:schemeClr>
                </a:solidFill>
              </a:rPr>
              <a:t>conferencias</a:t>
            </a:r>
            <a:r>
              <a:rPr lang="en-US" sz="1400" dirty="0">
                <a:solidFill>
                  <a:schemeClr val="accent1">
                    <a:lumMod val="60000"/>
                    <a:lumOff val="40000"/>
                  </a:schemeClr>
                </a:solidFill>
              </a:rPr>
              <a:t> de padres / </a:t>
            </a:r>
            <a:r>
              <a:rPr lang="en-US" sz="1400" dirty="0" err="1">
                <a:solidFill>
                  <a:schemeClr val="accent1">
                    <a:lumMod val="60000"/>
                    <a:lumOff val="40000"/>
                  </a:schemeClr>
                </a:solidFill>
              </a:rPr>
              <a:t>estudiantes</a:t>
            </a:r>
            <a:r>
              <a:rPr lang="en-US" sz="1400" dirty="0">
                <a:solidFill>
                  <a:schemeClr val="accent1">
                    <a:lumMod val="60000"/>
                    <a:lumOff val="40000"/>
                  </a:schemeClr>
                </a:solidFill>
              </a:rPr>
              <a:t> u </a:t>
            </a:r>
            <a:r>
              <a:rPr lang="en-US" sz="1400" dirty="0" err="1">
                <a:solidFill>
                  <a:schemeClr val="accent1">
                    <a:lumMod val="60000"/>
                    <a:lumOff val="40000"/>
                  </a:schemeClr>
                </a:solidFill>
              </a:rPr>
              <a:t>otras</a:t>
            </a:r>
            <a:r>
              <a:rPr lang="en-US" sz="1400" dirty="0">
                <a:solidFill>
                  <a:schemeClr val="accent1">
                    <a:lumMod val="60000"/>
                    <a:lumOff val="40000"/>
                  </a:schemeClr>
                </a:solidFill>
              </a:rPr>
              <a:t> </a:t>
            </a:r>
            <a:r>
              <a:rPr lang="en-US" sz="1400" dirty="0" err="1">
                <a:solidFill>
                  <a:schemeClr val="accent1">
                    <a:lumMod val="60000"/>
                    <a:lumOff val="40000"/>
                  </a:schemeClr>
                </a:solidFill>
              </a:rPr>
              <a:t>ocasiones</a:t>
            </a:r>
            <a:r>
              <a:rPr lang="en-US" sz="1400" dirty="0">
                <a:solidFill>
                  <a:schemeClr val="accent1">
                    <a:lumMod val="60000"/>
                    <a:lumOff val="40000"/>
                  </a:schemeClr>
                </a:solidFill>
              </a:rPr>
              <a:t>.</a:t>
            </a:r>
          </a:p>
          <a:p>
            <a:r>
              <a:rPr lang="en-US" sz="1400" dirty="0">
                <a:solidFill>
                  <a:schemeClr val="accent1">
                    <a:lumMod val="60000"/>
                    <a:lumOff val="40000"/>
                  </a:schemeClr>
                </a:solidFill>
              </a:rPr>
              <a:t> </a:t>
            </a:r>
          </a:p>
          <a:p>
            <a:r>
              <a:rPr lang="en-US" sz="1400" dirty="0" err="1">
                <a:solidFill>
                  <a:schemeClr val="accent1">
                    <a:lumMod val="60000"/>
                    <a:lumOff val="40000"/>
                  </a:schemeClr>
                </a:solidFill>
              </a:rPr>
              <a:t>En</a:t>
            </a:r>
            <a:r>
              <a:rPr lang="en-US" sz="1400" dirty="0">
                <a:solidFill>
                  <a:schemeClr val="accent1">
                    <a:lumMod val="60000"/>
                    <a:lumOff val="40000"/>
                  </a:schemeClr>
                </a:solidFill>
              </a:rPr>
              <a:t> un </a:t>
            </a:r>
            <a:r>
              <a:rPr lang="en-US" sz="1400" dirty="0" err="1">
                <a:solidFill>
                  <a:schemeClr val="accent1">
                    <a:lumMod val="60000"/>
                    <a:lumOff val="40000"/>
                  </a:schemeClr>
                </a:solidFill>
              </a:rPr>
              <a:t>esfuerzo</a:t>
            </a:r>
            <a:r>
              <a:rPr lang="en-US" sz="1400" dirty="0">
                <a:solidFill>
                  <a:schemeClr val="accent1">
                    <a:lumMod val="60000"/>
                    <a:lumOff val="40000"/>
                  </a:schemeClr>
                </a:solidFill>
              </a:rPr>
              <a:t> </a:t>
            </a:r>
            <a:r>
              <a:rPr lang="en-US" sz="1400" dirty="0" err="1">
                <a:solidFill>
                  <a:schemeClr val="accent1">
                    <a:lumMod val="60000"/>
                    <a:lumOff val="40000"/>
                  </a:schemeClr>
                </a:solidFill>
              </a:rPr>
              <a:t>por</a:t>
            </a:r>
            <a:r>
              <a:rPr lang="en-US" sz="1400" dirty="0">
                <a:solidFill>
                  <a:schemeClr val="accent1">
                    <a:lumMod val="60000"/>
                    <a:lumOff val="40000"/>
                  </a:schemeClr>
                </a:solidFill>
              </a:rPr>
              <a:t> </a:t>
            </a:r>
            <a:r>
              <a:rPr lang="en-US" sz="1400" dirty="0" err="1">
                <a:solidFill>
                  <a:schemeClr val="accent1">
                    <a:lumMod val="60000"/>
                    <a:lumOff val="40000"/>
                  </a:schemeClr>
                </a:solidFill>
              </a:rPr>
              <a:t>garantizar</a:t>
            </a:r>
            <a:r>
              <a:rPr lang="en-US" sz="1400" dirty="0">
                <a:solidFill>
                  <a:schemeClr val="accent1">
                    <a:lumMod val="60000"/>
                    <a:lumOff val="40000"/>
                  </a:schemeClr>
                </a:solidFill>
              </a:rPr>
              <a:t> que </a:t>
            </a:r>
            <a:r>
              <a:rPr lang="en-US" sz="1400" dirty="0" err="1">
                <a:solidFill>
                  <a:schemeClr val="accent1">
                    <a:lumMod val="60000"/>
                    <a:lumOff val="40000"/>
                  </a:schemeClr>
                </a:solidFill>
              </a:rPr>
              <a:t>todos</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niños</a:t>
            </a:r>
            <a:r>
              <a:rPr lang="en-US" sz="1400" dirty="0">
                <a:solidFill>
                  <a:schemeClr val="accent1">
                    <a:lumMod val="60000"/>
                    <a:lumOff val="40000"/>
                  </a:schemeClr>
                </a:solidFill>
              </a:rPr>
              <a:t> </a:t>
            </a:r>
            <a:r>
              <a:rPr lang="en-US" sz="1400" dirty="0" err="1">
                <a:solidFill>
                  <a:schemeClr val="accent1">
                    <a:lumMod val="60000"/>
                    <a:lumOff val="40000"/>
                  </a:schemeClr>
                </a:solidFill>
              </a:rPr>
              <a:t>estén</a:t>
            </a:r>
            <a:r>
              <a:rPr lang="en-US" sz="1400" dirty="0">
                <a:solidFill>
                  <a:schemeClr val="accent1">
                    <a:lumMod val="60000"/>
                    <a:lumOff val="40000"/>
                  </a:schemeClr>
                </a:solidFill>
              </a:rPr>
              <a:t> </a:t>
            </a:r>
            <a:r>
              <a:rPr lang="en-US" sz="1400" dirty="0" err="1">
                <a:solidFill>
                  <a:schemeClr val="accent1">
                    <a:lumMod val="60000"/>
                    <a:lumOff val="40000"/>
                  </a:schemeClr>
                </a:solidFill>
              </a:rPr>
              <a:t>seguros</a:t>
            </a:r>
            <a:r>
              <a:rPr lang="en-US" sz="1400" dirty="0">
                <a:solidFill>
                  <a:schemeClr val="accent1">
                    <a:lumMod val="60000"/>
                    <a:lumOff val="40000"/>
                  </a:schemeClr>
                </a:solidFill>
              </a:rPr>
              <a:t>, el Distrito Escolar del </a:t>
            </a:r>
            <a:r>
              <a:rPr lang="en-US" sz="1400" dirty="0" err="1">
                <a:solidFill>
                  <a:schemeClr val="accent1">
                    <a:lumMod val="60000"/>
                    <a:lumOff val="40000"/>
                  </a:schemeClr>
                </a:solidFill>
              </a:rPr>
              <a:t>Condado</a:t>
            </a:r>
            <a:r>
              <a:rPr lang="en-US" sz="1400" dirty="0">
                <a:solidFill>
                  <a:schemeClr val="accent1">
                    <a:lumMod val="60000"/>
                    <a:lumOff val="40000"/>
                  </a:schemeClr>
                </a:solidFill>
              </a:rPr>
              <a:t> de Clark (CCSD) ha </a:t>
            </a:r>
            <a:r>
              <a:rPr lang="en-US" sz="1400" dirty="0" err="1">
                <a:solidFill>
                  <a:schemeClr val="accent1">
                    <a:lumMod val="60000"/>
                    <a:lumOff val="40000"/>
                  </a:schemeClr>
                </a:solidFill>
              </a:rPr>
              <a:t>revisado</a:t>
            </a:r>
            <a:r>
              <a:rPr lang="en-US" sz="1400" dirty="0">
                <a:solidFill>
                  <a:schemeClr val="accent1">
                    <a:lumMod val="60000"/>
                    <a:lumOff val="40000"/>
                  </a:schemeClr>
                </a:solidFill>
              </a:rPr>
              <a:t> </a:t>
            </a:r>
            <a:r>
              <a:rPr lang="en-US" sz="1400" dirty="0" err="1">
                <a:solidFill>
                  <a:schemeClr val="accent1">
                    <a:lumMod val="60000"/>
                    <a:lumOff val="40000"/>
                  </a:schemeClr>
                </a:solidFill>
              </a:rPr>
              <a:t>su</a:t>
            </a:r>
            <a:r>
              <a:rPr lang="en-US" sz="1400" dirty="0">
                <a:solidFill>
                  <a:schemeClr val="accent1">
                    <a:lumMod val="60000"/>
                    <a:lumOff val="40000"/>
                  </a:schemeClr>
                </a:solidFill>
              </a:rPr>
              <a:t> </a:t>
            </a:r>
            <a:r>
              <a:rPr lang="en-US" sz="1400" dirty="0" err="1">
                <a:solidFill>
                  <a:schemeClr val="accent1">
                    <a:lumMod val="60000"/>
                    <a:lumOff val="40000"/>
                  </a:schemeClr>
                </a:solidFill>
              </a:rPr>
              <a:t>política</a:t>
            </a:r>
            <a:r>
              <a:rPr lang="en-US" sz="1400" dirty="0">
                <a:solidFill>
                  <a:schemeClr val="accent1">
                    <a:lumMod val="60000"/>
                    <a:lumOff val="40000"/>
                  </a:schemeClr>
                </a:solidFill>
              </a:rPr>
              <a:t> para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voluntarios</a:t>
            </a:r>
            <a:r>
              <a:rPr lang="en-US" sz="1400" dirty="0">
                <a:solidFill>
                  <a:schemeClr val="accent1">
                    <a:lumMod val="60000"/>
                    <a:lumOff val="40000"/>
                  </a:schemeClr>
                </a:solidFill>
              </a:rPr>
              <a:t>. </a:t>
            </a:r>
            <a:r>
              <a:rPr lang="en-US" sz="1400" dirty="0" err="1">
                <a:solidFill>
                  <a:schemeClr val="accent1">
                    <a:lumMod val="60000"/>
                    <a:lumOff val="40000"/>
                  </a:schemeClr>
                </a:solidFill>
              </a:rPr>
              <a:t>Recursos</a:t>
            </a:r>
            <a:r>
              <a:rPr lang="en-US" sz="1400" dirty="0">
                <a:solidFill>
                  <a:schemeClr val="accent1">
                    <a:lumMod val="60000"/>
                    <a:lumOff val="40000"/>
                  </a:schemeClr>
                </a:solidFill>
              </a:rPr>
              <a:t> </a:t>
            </a:r>
            <a:r>
              <a:rPr lang="en-US" sz="1400" dirty="0" err="1">
                <a:solidFill>
                  <a:schemeClr val="accent1">
                    <a:lumMod val="60000"/>
                    <a:lumOff val="40000"/>
                  </a:schemeClr>
                </a:solidFill>
              </a:rPr>
              <a:t>humanos</a:t>
            </a:r>
            <a:r>
              <a:rPr lang="en-US" sz="1400" dirty="0">
                <a:solidFill>
                  <a:schemeClr val="accent1">
                    <a:lumMod val="60000"/>
                    <a:lumOff val="40000"/>
                  </a:schemeClr>
                </a:solidFill>
              </a:rPr>
              <a:t> de CCSD </a:t>
            </a:r>
            <a:r>
              <a:rPr lang="en-US" sz="1400" dirty="0" err="1">
                <a:solidFill>
                  <a:schemeClr val="accent1">
                    <a:lumMod val="60000"/>
                    <a:lumOff val="40000"/>
                  </a:schemeClr>
                </a:solidFill>
              </a:rPr>
              <a:t>debe</a:t>
            </a:r>
            <a:r>
              <a:rPr lang="en-US" sz="1400" dirty="0">
                <a:solidFill>
                  <a:schemeClr val="accent1">
                    <a:lumMod val="60000"/>
                    <a:lumOff val="40000"/>
                  </a:schemeClr>
                </a:solidFill>
              </a:rPr>
              <a:t> </a:t>
            </a:r>
            <a:r>
              <a:rPr lang="en-US" sz="1400" dirty="0" err="1">
                <a:solidFill>
                  <a:schemeClr val="accent1">
                    <a:lumMod val="60000"/>
                    <a:lumOff val="40000"/>
                  </a:schemeClr>
                </a:solidFill>
              </a:rPr>
              <a:t>autorizar</a:t>
            </a:r>
            <a:r>
              <a:rPr lang="en-US" sz="1400" dirty="0">
                <a:solidFill>
                  <a:schemeClr val="accent1">
                    <a:lumMod val="60000"/>
                    <a:lumOff val="40000"/>
                  </a:schemeClr>
                </a:solidFill>
              </a:rPr>
              <a:t> a </a:t>
            </a:r>
            <a:r>
              <a:rPr lang="en-US" sz="1400" dirty="0" err="1">
                <a:solidFill>
                  <a:schemeClr val="accent1">
                    <a:lumMod val="60000"/>
                    <a:lumOff val="40000"/>
                  </a:schemeClr>
                </a:solidFill>
              </a:rPr>
              <a:t>todos</a:t>
            </a:r>
            <a:r>
              <a:rPr lang="en-US" sz="1400" dirty="0">
                <a:solidFill>
                  <a:schemeClr val="accent1">
                    <a:lumMod val="60000"/>
                    <a:lumOff val="40000"/>
                  </a:schemeClr>
                </a:solidFill>
              </a:rPr>
              <a:t>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adultos</a:t>
            </a:r>
            <a:r>
              <a:rPr lang="en-US" sz="1400" dirty="0">
                <a:solidFill>
                  <a:schemeClr val="accent1">
                    <a:lumMod val="60000"/>
                    <a:lumOff val="40000"/>
                  </a:schemeClr>
                </a:solidFill>
              </a:rPr>
              <a:t> que </a:t>
            </a:r>
            <a:r>
              <a:rPr lang="en-US" sz="1400" dirty="0" err="1">
                <a:solidFill>
                  <a:schemeClr val="accent1">
                    <a:lumMod val="60000"/>
                    <a:lumOff val="40000"/>
                  </a:schemeClr>
                </a:solidFill>
              </a:rPr>
              <a:t>tienen</a:t>
            </a:r>
            <a:r>
              <a:rPr lang="en-US" sz="1400" dirty="0">
                <a:solidFill>
                  <a:schemeClr val="accent1">
                    <a:lumMod val="60000"/>
                    <a:lumOff val="40000"/>
                  </a:schemeClr>
                </a:solidFill>
              </a:rPr>
              <a:t> </a:t>
            </a:r>
            <a:r>
              <a:rPr lang="en-US" sz="1400" dirty="0" err="1">
                <a:solidFill>
                  <a:schemeClr val="accent1">
                    <a:lumMod val="60000"/>
                    <a:lumOff val="40000"/>
                  </a:schemeClr>
                </a:solidFill>
              </a:rPr>
              <a:t>acceso</a:t>
            </a:r>
            <a:r>
              <a:rPr lang="en-US" sz="1400" dirty="0">
                <a:solidFill>
                  <a:schemeClr val="accent1">
                    <a:lumMod val="60000"/>
                    <a:lumOff val="40000"/>
                  </a:schemeClr>
                </a:solidFill>
              </a:rPr>
              <a:t>, </a:t>
            </a:r>
            <a:r>
              <a:rPr lang="en-US" sz="1400" dirty="0" err="1">
                <a:solidFill>
                  <a:schemeClr val="accent1">
                    <a:lumMod val="60000"/>
                    <a:lumOff val="40000"/>
                  </a:schemeClr>
                </a:solidFill>
              </a:rPr>
              <a:t>contacto</a:t>
            </a:r>
            <a:r>
              <a:rPr lang="en-US" sz="1400" dirty="0">
                <a:solidFill>
                  <a:schemeClr val="accent1">
                    <a:lumMod val="60000"/>
                    <a:lumOff val="40000"/>
                  </a:schemeClr>
                </a:solidFill>
              </a:rPr>
              <a:t> </a:t>
            </a:r>
            <a:r>
              <a:rPr lang="en-US" sz="1400" dirty="0" err="1">
                <a:solidFill>
                  <a:schemeClr val="accent1">
                    <a:lumMod val="60000"/>
                    <a:lumOff val="40000"/>
                  </a:schemeClr>
                </a:solidFill>
              </a:rPr>
              <a:t>directo</a:t>
            </a:r>
            <a:r>
              <a:rPr lang="en-US" sz="1400" dirty="0">
                <a:solidFill>
                  <a:schemeClr val="accent1">
                    <a:lumMod val="60000"/>
                    <a:lumOff val="40000"/>
                  </a:schemeClr>
                </a:solidFill>
              </a:rPr>
              <a:t> o se </a:t>
            </a:r>
            <a:r>
              <a:rPr lang="en-US" sz="1400" dirty="0" err="1">
                <a:solidFill>
                  <a:schemeClr val="accent1">
                    <a:lumMod val="60000"/>
                    <a:lumOff val="40000"/>
                  </a:schemeClr>
                </a:solidFill>
              </a:rPr>
              <a:t>quedan</a:t>
            </a:r>
            <a:r>
              <a:rPr lang="en-US" sz="1400" dirty="0">
                <a:solidFill>
                  <a:schemeClr val="accent1">
                    <a:lumMod val="60000"/>
                    <a:lumOff val="40000"/>
                  </a:schemeClr>
                </a:solidFill>
              </a:rPr>
              <a:t> solos con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estudiantes</a:t>
            </a:r>
            <a:r>
              <a:rPr lang="en-US" sz="1400" dirty="0">
                <a:solidFill>
                  <a:schemeClr val="accent1">
                    <a:lumMod val="60000"/>
                    <a:lumOff val="40000"/>
                  </a:schemeClr>
                </a:solidFill>
              </a:rPr>
              <a:t> del </a:t>
            </a:r>
            <a:r>
              <a:rPr lang="en-US" sz="1400" dirty="0" err="1">
                <a:solidFill>
                  <a:schemeClr val="accent1">
                    <a:lumMod val="60000"/>
                    <a:lumOff val="40000"/>
                  </a:schemeClr>
                </a:solidFill>
              </a:rPr>
              <a:t>distrito</a:t>
            </a:r>
            <a:r>
              <a:rPr lang="en-US" sz="1400" dirty="0">
                <a:solidFill>
                  <a:schemeClr val="accent1">
                    <a:lumMod val="60000"/>
                    <a:lumOff val="40000"/>
                  </a:schemeClr>
                </a:solidFill>
              </a:rPr>
              <a:t> antes de </a:t>
            </a:r>
            <a:r>
              <a:rPr lang="en-US" sz="1400" dirty="0" err="1">
                <a:solidFill>
                  <a:schemeClr val="accent1">
                    <a:lumMod val="60000"/>
                    <a:lumOff val="40000"/>
                  </a:schemeClr>
                </a:solidFill>
              </a:rPr>
              <a:t>tener</a:t>
            </a:r>
            <a:r>
              <a:rPr lang="en-US" sz="1400" dirty="0">
                <a:solidFill>
                  <a:schemeClr val="accent1">
                    <a:lumMod val="60000"/>
                    <a:lumOff val="40000"/>
                  </a:schemeClr>
                </a:solidFill>
              </a:rPr>
              <a:t> </a:t>
            </a:r>
            <a:r>
              <a:rPr lang="en-US" sz="1400" dirty="0" err="1">
                <a:solidFill>
                  <a:schemeClr val="accent1">
                    <a:lumMod val="60000"/>
                    <a:lumOff val="40000"/>
                  </a:schemeClr>
                </a:solidFill>
              </a:rPr>
              <a:t>contacto</a:t>
            </a:r>
            <a:r>
              <a:rPr lang="en-US" sz="1400" dirty="0">
                <a:solidFill>
                  <a:schemeClr val="accent1">
                    <a:lumMod val="60000"/>
                    <a:lumOff val="40000"/>
                  </a:schemeClr>
                </a:solidFill>
              </a:rPr>
              <a:t> con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estudiantes</a:t>
            </a:r>
            <a:r>
              <a:rPr lang="en-US" sz="1400" dirty="0">
                <a:solidFill>
                  <a:schemeClr val="accent1">
                    <a:lumMod val="60000"/>
                    <a:lumOff val="40000"/>
                  </a:schemeClr>
                </a:solidFill>
              </a:rPr>
              <a:t>. </a:t>
            </a:r>
            <a:r>
              <a:rPr lang="en-US" sz="1400" dirty="0" err="1">
                <a:solidFill>
                  <a:schemeClr val="accent1">
                    <a:lumMod val="60000"/>
                    <a:lumOff val="40000"/>
                  </a:schemeClr>
                </a:solidFill>
              </a:rPr>
              <a:t>Después</a:t>
            </a:r>
            <a:r>
              <a:rPr lang="en-US" sz="1400" dirty="0">
                <a:solidFill>
                  <a:schemeClr val="accent1">
                    <a:lumMod val="60000"/>
                    <a:lumOff val="40000"/>
                  </a:schemeClr>
                </a:solidFill>
              </a:rPr>
              <a:t> de que </a:t>
            </a:r>
            <a:r>
              <a:rPr lang="en-US" sz="1400" dirty="0" err="1">
                <a:solidFill>
                  <a:schemeClr val="accent1">
                    <a:lumMod val="60000"/>
                    <a:lumOff val="40000"/>
                  </a:schemeClr>
                </a:solidFill>
              </a:rPr>
              <a:t>Recursos</a:t>
            </a:r>
            <a:r>
              <a:rPr lang="en-US" sz="1400" dirty="0">
                <a:solidFill>
                  <a:schemeClr val="accent1">
                    <a:lumMod val="60000"/>
                    <a:lumOff val="40000"/>
                  </a:schemeClr>
                </a:solidFill>
              </a:rPr>
              <a:t> </a:t>
            </a:r>
            <a:r>
              <a:rPr lang="en-US" sz="1400" dirty="0" err="1">
                <a:solidFill>
                  <a:schemeClr val="accent1">
                    <a:lumMod val="60000"/>
                    <a:lumOff val="40000"/>
                  </a:schemeClr>
                </a:solidFill>
              </a:rPr>
              <a:t>Humanos</a:t>
            </a:r>
            <a:r>
              <a:rPr lang="en-US" sz="1400" dirty="0">
                <a:solidFill>
                  <a:schemeClr val="accent1">
                    <a:lumMod val="60000"/>
                    <a:lumOff val="40000"/>
                  </a:schemeClr>
                </a:solidFill>
              </a:rPr>
              <a:t> </a:t>
            </a:r>
            <a:r>
              <a:rPr lang="en-US" sz="1400" dirty="0" err="1">
                <a:solidFill>
                  <a:schemeClr val="accent1">
                    <a:lumMod val="60000"/>
                    <a:lumOff val="40000"/>
                  </a:schemeClr>
                </a:solidFill>
              </a:rPr>
              <a:t>haya</a:t>
            </a:r>
            <a:r>
              <a:rPr lang="en-US" sz="1400" dirty="0">
                <a:solidFill>
                  <a:schemeClr val="accent1">
                    <a:lumMod val="60000"/>
                    <a:lumOff val="40000"/>
                  </a:schemeClr>
                </a:solidFill>
              </a:rPr>
              <a:t> </a:t>
            </a:r>
            <a:r>
              <a:rPr lang="en-US" sz="1400" dirty="0" err="1">
                <a:solidFill>
                  <a:schemeClr val="accent1">
                    <a:lumMod val="60000"/>
                    <a:lumOff val="40000"/>
                  </a:schemeClr>
                </a:solidFill>
              </a:rPr>
              <a:t>aprobado</a:t>
            </a:r>
            <a:r>
              <a:rPr lang="en-US" sz="1400" dirty="0">
                <a:solidFill>
                  <a:schemeClr val="accent1">
                    <a:lumMod val="60000"/>
                    <a:lumOff val="40000"/>
                  </a:schemeClr>
                </a:solidFill>
              </a:rPr>
              <a:t> a </a:t>
            </a:r>
            <a:r>
              <a:rPr lang="en-US" sz="1400" dirty="0" err="1">
                <a:solidFill>
                  <a:schemeClr val="accent1">
                    <a:lumMod val="60000"/>
                    <a:lumOff val="40000"/>
                  </a:schemeClr>
                </a:solidFill>
              </a:rPr>
              <a:t>una</a:t>
            </a:r>
            <a:r>
              <a:rPr lang="en-US" sz="1400" dirty="0">
                <a:solidFill>
                  <a:schemeClr val="accent1">
                    <a:lumMod val="60000"/>
                    <a:lumOff val="40000"/>
                  </a:schemeClr>
                </a:solidFill>
              </a:rPr>
              <a:t> persona, se </a:t>
            </a:r>
            <a:r>
              <a:rPr lang="en-US" sz="1400" dirty="0" err="1">
                <a:solidFill>
                  <a:schemeClr val="accent1">
                    <a:lumMod val="60000"/>
                    <a:lumOff val="40000"/>
                  </a:schemeClr>
                </a:solidFill>
              </a:rPr>
              <a:t>emitirá</a:t>
            </a:r>
            <a:r>
              <a:rPr lang="en-US" sz="1400" dirty="0">
                <a:solidFill>
                  <a:schemeClr val="accent1">
                    <a:lumMod val="60000"/>
                    <a:lumOff val="40000"/>
                  </a:schemeClr>
                </a:solidFill>
              </a:rPr>
              <a:t> </a:t>
            </a:r>
            <a:r>
              <a:rPr lang="en-US" sz="1400" dirty="0" err="1">
                <a:solidFill>
                  <a:schemeClr val="accent1">
                    <a:lumMod val="60000"/>
                    <a:lumOff val="40000"/>
                  </a:schemeClr>
                </a:solidFill>
              </a:rPr>
              <a:t>una</a:t>
            </a:r>
            <a:r>
              <a:rPr lang="en-US" sz="1400" dirty="0">
                <a:solidFill>
                  <a:schemeClr val="accent1">
                    <a:lumMod val="60000"/>
                    <a:lumOff val="40000"/>
                  </a:schemeClr>
                </a:solidFill>
              </a:rPr>
              <a:t> insignia de </a:t>
            </a:r>
            <a:r>
              <a:rPr lang="en-US" sz="1400" dirty="0" err="1">
                <a:solidFill>
                  <a:schemeClr val="accent1">
                    <a:lumMod val="60000"/>
                    <a:lumOff val="40000"/>
                  </a:schemeClr>
                </a:solidFill>
              </a:rPr>
              <a:t>voluntario</a:t>
            </a:r>
            <a:r>
              <a:rPr lang="en-US" sz="1400" dirty="0">
                <a:solidFill>
                  <a:schemeClr val="accent1">
                    <a:lumMod val="60000"/>
                    <a:lumOff val="40000"/>
                  </a:schemeClr>
                </a:solidFill>
              </a:rPr>
              <a:t> de CCSD. No se </a:t>
            </a:r>
            <a:r>
              <a:rPr lang="en-US" sz="1400" dirty="0" err="1">
                <a:solidFill>
                  <a:schemeClr val="accent1">
                    <a:lumMod val="60000"/>
                    <a:lumOff val="40000"/>
                  </a:schemeClr>
                </a:solidFill>
              </a:rPr>
              <a:t>permitirá</a:t>
            </a:r>
            <a:r>
              <a:rPr lang="en-US" sz="1400" dirty="0">
                <a:solidFill>
                  <a:schemeClr val="accent1">
                    <a:lumMod val="60000"/>
                    <a:lumOff val="40000"/>
                  </a:schemeClr>
                </a:solidFill>
              </a:rPr>
              <a:t> a </a:t>
            </a:r>
            <a:r>
              <a:rPr lang="en-US" sz="1400" dirty="0" err="1">
                <a:solidFill>
                  <a:schemeClr val="accent1">
                    <a:lumMod val="60000"/>
                    <a:lumOff val="40000"/>
                  </a:schemeClr>
                </a:solidFill>
              </a:rPr>
              <a:t>ningún</a:t>
            </a:r>
            <a:r>
              <a:rPr lang="en-US" sz="1400" dirty="0">
                <a:solidFill>
                  <a:schemeClr val="accent1">
                    <a:lumMod val="60000"/>
                    <a:lumOff val="40000"/>
                  </a:schemeClr>
                </a:solidFill>
              </a:rPr>
              <a:t> </a:t>
            </a:r>
            <a:r>
              <a:rPr lang="en-US" sz="1400" dirty="0" err="1">
                <a:solidFill>
                  <a:schemeClr val="accent1">
                    <a:lumMod val="60000"/>
                    <a:lumOff val="40000"/>
                  </a:schemeClr>
                </a:solidFill>
              </a:rPr>
              <a:t>individuo</a:t>
            </a:r>
            <a:r>
              <a:rPr lang="en-US" sz="1400" dirty="0">
                <a:solidFill>
                  <a:schemeClr val="accent1">
                    <a:lumMod val="60000"/>
                    <a:lumOff val="40000"/>
                  </a:schemeClr>
                </a:solidFill>
              </a:rPr>
              <a:t> </a:t>
            </a:r>
            <a:r>
              <a:rPr lang="en-US" sz="1400" dirty="0" err="1">
                <a:solidFill>
                  <a:schemeClr val="accent1">
                    <a:lumMod val="60000"/>
                    <a:lumOff val="40000"/>
                  </a:schemeClr>
                </a:solidFill>
              </a:rPr>
              <a:t>en</a:t>
            </a:r>
            <a:r>
              <a:rPr lang="en-US" sz="1400" dirty="0">
                <a:solidFill>
                  <a:schemeClr val="accent1">
                    <a:lumMod val="60000"/>
                    <a:lumOff val="40000"/>
                  </a:schemeClr>
                </a:solidFill>
              </a:rPr>
              <a:t> el campus </a:t>
            </a:r>
            <a:r>
              <a:rPr lang="en-US" sz="1400" dirty="0" err="1">
                <a:solidFill>
                  <a:schemeClr val="accent1">
                    <a:lumMod val="60000"/>
                    <a:lumOff val="40000"/>
                  </a:schemeClr>
                </a:solidFill>
              </a:rPr>
              <a:t>ni</a:t>
            </a:r>
            <a:r>
              <a:rPr lang="en-US" sz="1400" dirty="0">
                <a:solidFill>
                  <a:schemeClr val="accent1">
                    <a:lumMod val="60000"/>
                    <a:lumOff val="40000"/>
                  </a:schemeClr>
                </a:solidFill>
              </a:rPr>
              <a:t> se le </a:t>
            </a:r>
            <a:r>
              <a:rPr lang="en-US" sz="1400" dirty="0" err="1">
                <a:solidFill>
                  <a:schemeClr val="accent1">
                    <a:lumMod val="60000"/>
                    <a:lumOff val="40000"/>
                  </a:schemeClr>
                </a:solidFill>
              </a:rPr>
              <a:t>permitirá</a:t>
            </a:r>
            <a:r>
              <a:rPr lang="en-US" sz="1400" dirty="0">
                <a:solidFill>
                  <a:schemeClr val="accent1">
                    <a:lumMod val="60000"/>
                    <a:lumOff val="40000"/>
                  </a:schemeClr>
                </a:solidFill>
              </a:rPr>
              <a:t> el </a:t>
            </a:r>
            <a:r>
              <a:rPr lang="en-US" sz="1400" dirty="0" err="1">
                <a:solidFill>
                  <a:schemeClr val="accent1">
                    <a:lumMod val="60000"/>
                    <a:lumOff val="40000"/>
                  </a:schemeClr>
                </a:solidFill>
              </a:rPr>
              <a:t>contacto</a:t>
            </a:r>
            <a:r>
              <a:rPr lang="en-US" sz="1400" dirty="0">
                <a:solidFill>
                  <a:schemeClr val="accent1">
                    <a:lumMod val="60000"/>
                    <a:lumOff val="40000"/>
                  </a:schemeClr>
                </a:solidFill>
              </a:rPr>
              <a:t> con </a:t>
            </a:r>
            <a:r>
              <a:rPr lang="en-US" sz="1400" dirty="0" err="1">
                <a:solidFill>
                  <a:schemeClr val="accent1">
                    <a:lumMod val="60000"/>
                    <a:lumOff val="40000"/>
                  </a:schemeClr>
                </a:solidFill>
              </a:rPr>
              <a:t>los</a:t>
            </a:r>
            <a:r>
              <a:rPr lang="en-US" sz="1400" dirty="0">
                <a:solidFill>
                  <a:schemeClr val="accent1">
                    <a:lumMod val="60000"/>
                    <a:lumOff val="40000"/>
                  </a:schemeClr>
                </a:solidFill>
              </a:rPr>
              <a:t> </a:t>
            </a:r>
            <a:r>
              <a:rPr lang="en-US" sz="1400" dirty="0" err="1">
                <a:solidFill>
                  <a:schemeClr val="accent1">
                    <a:lumMod val="60000"/>
                    <a:lumOff val="40000"/>
                  </a:schemeClr>
                </a:solidFill>
              </a:rPr>
              <a:t>estudiantes</a:t>
            </a:r>
            <a:r>
              <a:rPr lang="en-US" sz="1400" dirty="0">
                <a:solidFill>
                  <a:schemeClr val="accent1">
                    <a:lumMod val="60000"/>
                    <a:lumOff val="40000"/>
                  </a:schemeClr>
                </a:solidFill>
              </a:rPr>
              <a:t> hasta que </a:t>
            </a:r>
            <a:r>
              <a:rPr lang="en-US" sz="1400" dirty="0" err="1">
                <a:solidFill>
                  <a:schemeClr val="accent1">
                    <a:lumMod val="60000"/>
                    <a:lumOff val="40000"/>
                  </a:schemeClr>
                </a:solidFill>
              </a:rPr>
              <a:t>tengan</a:t>
            </a:r>
            <a:r>
              <a:rPr lang="en-US" sz="1400" dirty="0">
                <a:solidFill>
                  <a:schemeClr val="accent1">
                    <a:lumMod val="60000"/>
                    <a:lumOff val="40000"/>
                  </a:schemeClr>
                </a:solidFill>
              </a:rPr>
              <a:t> un </a:t>
            </a:r>
            <a:r>
              <a:rPr lang="en-US" sz="1400" dirty="0" err="1">
                <a:solidFill>
                  <a:schemeClr val="accent1">
                    <a:lumMod val="60000"/>
                    <a:lumOff val="40000"/>
                  </a:schemeClr>
                </a:solidFill>
              </a:rPr>
              <a:t>gafete</a:t>
            </a:r>
            <a:r>
              <a:rPr lang="en-US" sz="1400" dirty="0">
                <a:solidFill>
                  <a:schemeClr val="accent1">
                    <a:lumMod val="60000"/>
                    <a:lumOff val="40000"/>
                  </a:schemeClr>
                </a:solidFill>
              </a:rPr>
              <a:t> </a:t>
            </a:r>
            <a:r>
              <a:rPr lang="en-US" sz="1400" dirty="0" err="1">
                <a:solidFill>
                  <a:schemeClr val="accent1">
                    <a:lumMod val="60000"/>
                    <a:lumOff val="40000"/>
                  </a:schemeClr>
                </a:solidFill>
              </a:rPr>
              <a:t>emitido</a:t>
            </a:r>
            <a:r>
              <a:rPr lang="en-US" sz="1400" dirty="0">
                <a:solidFill>
                  <a:schemeClr val="accent1">
                    <a:lumMod val="60000"/>
                    <a:lumOff val="40000"/>
                  </a:schemeClr>
                </a:solidFill>
              </a:rPr>
              <a:t> </a:t>
            </a:r>
            <a:r>
              <a:rPr lang="en-US" sz="1400" dirty="0" err="1">
                <a:solidFill>
                  <a:schemeClr val="accent1">
                    <a:lumMod val="60000"/>
                    <a:lumOff val="40000"/>
                  </a:schemeClr>
                </a:solidFill>
              </a:rPr>
              <a:t>por</a:t>
            </a:r>
            <a:r>
              <a:rPr lang="en-US" sz="1400" dirty="0">
                <a:solidFill>
                  <a:schemeClr val="accent1">
                    <a:lumMod val="60000"/>
                    <a:lumOff val="40000"/>
                  </a:schemeClr>
                </a:solidFill>
              </a:rPr>
              <a:t> CCSD y </a:t>
            </a:r>
            <a:r>
              <a:rPr lang="en-US" sz="1400" dirty="0" err="1">
                <a:solidFill>
                  <a:schemeClr val="accent1">
                    <a:lumMod val="60000"/>
                    <a:lumOff val="40000"/>
                  </a:schemeClr>
                </a:solidFill>
              </a:rPr>
              <a:t>tengan</a:t>
            </a:r>
            <a:r>
              <a:rPr lang="en-US" sz="1400" dirty="0">
                <a:solidFill>
                  <a:schemeClr val="accent1">
                    <a:lumMod val="60000"/>
                    <a:lumOff val="40000"/>
                  </a:schemeClr>
                </a:solidFill>
              </a:rPr>
              <a:t> la </a:t>
            </a:r>
            <a:r>
              <a:rPr lang="en-US" sz="1400" dirty="0" err="1">
                <a:solidFill>
                  <a:schemeClr val="accent1">
                    <a:lumMod val="60000"/>
                    <a:lumOff val="40000"/>
                  </a:schemeClr>
                </a:solidFill>
              </a:rPr>
              <a:t>aprobación</a:t>
            </a:r>
            <a:r>
              <a:rPr lang="en-US" sz="1400" dirty="0">
                <a:solidFill>
                  <a:schemeClr val="accent1">
                    <a:lumMod val="60000"/>
                    <a:lumOff val="40000"/>
                  </a:schemeClr>
                </a:solidFill>
              </a:rPr>
              <a:t> de la </a:t>
            </a:r>
            <a:r>
              <a:rPr lang="en-US" sz="1400" dirty="0" err="1">
                <a:solidFill>
                  <a:schemeClr val="accent1">
                    <a:lumMod val="60000"/>
                    <a:lumOff val="40000"/>
                  </a:schemeClr>
                </a:solidFill>
              </a:rPr>
              <a:t>administración</a:t>
            </a:r>
            <a:r>
              <a:rPr lang="en-US" sz="1400" dirty="0">
                <a:solidFill>
                  <a:schemeClr val="accent1">
                    <a:lumMod val="60000"/>
                    <a:lumOff val="40000"/>
                  </a:schemeClr>
                </a:solidFill>
              </a:rPr>
              <a:t>.</a:t>
            </a:r>
          </a:p>
          <a:p>
            <a:endParaRPr lang="en-US" sz="1200" kern="1400" dirty="0">
              <a:solidFill>
                <a:srgbClr val="000000"/>
              </a:solidFill>
              <a:latin typeface="Times New Roman" panose="02020603050405020304" pitchFamily="18" charset="0"/>
              <a:ea typeface="Times New Roman" panose="02020603050405020304" pitchFamily="18" charset="0"/>
            </a:endParaRPr>
          </a:p>
          <a:p>
            <a:endParaRPr lang="en-US" sz="1200" kern="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048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231309"/>
            <a:ext cx="8515350" cy="6740307"/>
          </a:xfrm>
          <a:prstGeom prst="rect">
            <a:avLst/>
          </a:prstGeom>
        </p:spPr>
        <p:txBody>
          <a:bodyPr wrap="square">
            <a:spAutoFit/>
          </a:bodyPr>
          <a:lstStyle/>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 </a:t>
            </a:r>
            <a:r>
              <a:rPr lang="en-US" dirty="0"/>
              <a:t>Parents are their child's first teachers; consequently, it is necessary for parents to be involved throughout their child's educational career.  Teachers, administrators, and parents must work together to prepare students to be active learners. Families come to school with diverse backgrounds; however, all parents want what is best for their children.  Therefore, Jesse D. Scott Elementary School provides a variety of opportunities throughout the school year in which parents can be active participants in academic activities with their children. Parents are invited to participate in Academic Events that will focus on Literacy, Science, Technology, Engineering, Art, and Math, (STEAM), which will allow families to learn strategies that will boost their child's performance at school.  Weekly families are invited to join us virtually for Snack Time with Books through a video link.</a:t>
            </a:r>
          </a:p>
          <a:p>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r>
              <a:rPr lang="en-US" dirty="0">
                <a:solidFill>
                  <a:schemeClr val="accent1">
                    <a:lumMod val="60000"/>
                    <a:lumOff val="40000"/>
                  </a:schemeClr>
                </a:solidFill>
              </a:rPr>
              <a:t>Los padres son </a:t>
            </a:r>
            <a:r>
              <a:rPr lang="en-US" dirty="0" err="1">
                <a:solidFill>
                  <a:schemeClr val="accent1">
                    <a:lumMod val="60000"/>
                    <a:lumOff val="40000"/>
                  </a:schemeClr>
                </a:solidFill>
              </a:rPr>
              <a:t>los</a:t>
            </a:r>
            <a:r>
              <a:rPr lang="en-US" dirty="0">
                <a:solidFill>
                  <a:schemeClr val="accent1">
                    <a:lumMod val="60000"/>
                    <a:lumOff val="40000"/>
                  </a:schemeClr>
                </a:solidFill>
              </a:rPr>
              <a:t> </a:t>
            </a:r>
            <a:r>
              <a:rPr lang="en-US" dirty="0" err="1">
                <a:solidFill>
                  <a:schemeClr val="accent1">
                    <a:lumMod val="60000"/>
                    <a:lumOff val="40000"/>
                  </a:schemeClr>
                </a:solidFill>
              </a:rPr>
              <a:t>primeros</a:t>
            </a:r>
            <a:r>
              <a:rPr lang="en-US" dirty="0">
                <a:solidFill>
                  <a:schemeClr val="accent1">
                    <a:lumMod val="60000"/>
                    <a:lumOff val="40000"/>
                  </a:schemeClr>
                </a:solidFill>
              </a:rPr>
              <a:t> maestros de </a:t>
            </a:r>
            <a:r>
              <a:rPr lang="en-US" dirty="0" err="1">
                <a:solidFill>
                  <a:schemeClr val="accent1">
                    <a:lumMod val="60000"/>
                    <a:lumOff val="40000"/>
                  </a:schemeClr>
                </a:solidFill>
              </a:rPr>
              <a:t>sus</a:t>
            </a:r>
            <a:r>
              <a:rPr lang="en-US" dirty="0">
                <a:solidFill>
                  <a:schemeClr val="accent1">
                    <a:lumMod val="60000"/>
                    <a:lumOff val="40000"/>
                  </a:schemeClr>
                </a:solidFill>
              </a:rPr>
              <a:t> </a:t>
            </a:r>
            <a:r>
              <a:rPr lang="en-US" dirty="0" err="1">
                <a:solidFill>
                  <a:schemeClr val="accent1">
                    <a:lumMod val="60000"/>
                    <a:lumOff val="40000"/>
                  </a:schemeClr>
                </a:solidFill>
              </a:rPr>
              <a:t>hijos</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a:t>
            </a:r>
            <a:r>
              <a:rPr lang="en-US" dirty="0" err="1">
                <a:solidFill>
                  <a:schemeClr val="accent1">
                    <a:lumMod val="60000"/>
                    <a:lumOff val="40000"/>
                  </a:schemeClr>
                </a:solidFill>
              </a:rPr>
              <a:t>consecuencia</a:t>
            </a:r>
            <a:r>
              <a:rPr lang="en-US" dirty="0">
                <a:solidFill>
                  <a:schemeClr val="accent1">
                    <a:lumMod val="60000"/>
                    <a:lumOff val="40000"/>
                  </a:schemeClr>
                </a:solidFill>
              </a:rPr>
              <a:t>, </a:t>
            </a:r>
            <a:r>
              <a:rPr lang="en-US" dirty="0" err="1">
                <a:solidFill>
                  <a:schemeClr val="accent1">
                    <a:lumMod val="60000"/>
                    <a:lumOff val="40000"/>
                  </a:schemeClr>
                </a:solidFill>
              </a:rPr>
              <a:t>es</a:t>
            </a:r>
            <a:r>
              <a:rPr lang="en-US" dirty="0">
                <a:solidFill>
                  <a:schemeClr val="accent1">
                    <a:lumMod val="60000"/>
                    <a:lumOff val="40000"/>
                  </a:schemeClr>
                </a:solidFill>
              </a:rPr>
              <a:t> </a:t>
            </a:r>
            <a:r>
              <a:rPr lang="en-US" dirty="0" err="1">
                <a:solidFill>
                  <a:schemeClr val="accent1">
                    <a:lumMod val="60000"/>
                    <a:lumOff val="40000"/>
                  </a:schemeClr>
                </a:solidFill>
              </a:rPr>
              <a:t>necesario</a:t>
            </a:r>
            <a:r>
              <a:rPr lang="en-US" dirty="0">
                <a:solidFill>
                  <a:schemeClr val="accent1">
                    <a:lumMod val="60000"/>
                    <a:lumOff val="40000"/>
                  </a:schemeClr>
                </a:solidFill>
              </a:rPr>
              <a:t> que </a:t>
            </a:r>
            <a:r>
              <a:rPr lang="en-US" dirty="0" err="1">
                <a:solidFill>
                  <a:schemeClr val="accent1">
                    <a:lumMod val="60000"/>
                    <a:lumOff val="40000"/>
                  </a:schemeClr>
                </a:solidFill>
              </a:rPr>
              <a:t>los</a:t>
            </a:r>
            <a:r>
              <a:rPr lang="en-US" dirty="0">
                <a:solidFill>
                  <a:schemeClr val="accent1">
                    <a:lumMod val="60000"/>
                    <a:lumOff val="40000"/>
                  </a:schemeClr>
                </a:solidFill>
              </a:rPr>
              <a:t> padres se </a:t>
            </a:r>
            <a:r>
              <a:rPr lang="en-US" dirty="0" err="1">
                <a:solidFill>
                  <a:schemeClr val="accent1">
                    <a:lumMod val="60000"/>
                    <a:lumOff val="40000"/>
                  </a:schemeClr>
                </a:solidFill>
              </a:rPr>
              <a:t>involucren</a:t>
            </a:r>
            <a:r>
              <a:rPr lang="en-US" dirty="0">
                <a:solidFill>
                  <a:schemeClr val="accent1">
                    <a:lumMod val="60000"/>
                    <a:lumOff val="40000"/>
                  </a:schemeClr>
                </a:solidFill>
              </a:rPr>
              <a:t> a lo largo de la </a:t>
            </a:r>
            <a:r>
              <a:rPr lang="en-US" dirty="0" err="1">
                <a:solidFill>
                  <a:schemeClr val="accent1">
                    <a:lumMod val="60000"/>
                    <a:lumOff val="40000"/>
                  </a:schemeClr>
                </a:solidFill>
              </a:rPr>
              <a:t>carrera</a:t>
            </a:r>
            <a:r>
              <a:rPr lang="en-US" dirty="0">
                <a:solidFill>
                  <a:schemeClr val="accent1">
                    <a:lumMod val="60000"/>
                    <a:lumOff val="40000"/>
                  </a:schemeClr>
                </a:solidFill>
              </a:rPr>
              <a:t> </a:t>
            </a:r>
            <a:r>
              <a:rPr lang="en-US" dirty="0" err="1">
                <a:solidFill>
                  <a:schemeClr val="accent1">
                    <a:lumMod val="60000"/>
                    <a:lumOff val="40000"/>
                  </a:schemeClr>
                </a:solidFill>
              </a:rPr>
              <a:t>educativa</a:t>
            </a:r>
            <a:r>
              <a:rPr lang="en-US" dirty="0">
                <a:solidFill>
                  <a:schemeClr val="accent1">
                    <a:lumMod val="60000"/>
                    <a:lumOff val="40000"/>
                  </a:schemeClr>
                </a:solidFill>
              </a:rPr>
              <a:t> de </a:t>
            </a:r>
            <a:r>
              <a:rPr lang="en-US" dirty="0" err="1">
                <a:solidFill>
                  <a:schemeClr val="accent1">
                    <a:lumMod val="60000"/>
                    <a:lumOff val="40000"/>
                  </a:schemeClr>
                </a:solidFill>
              </a:rPr>
              <a:t>sus</a:t>
            </a:r>
            <a:r>
              <a:rPr lang="en-US" dirty="0">
                <a:solidFill>
                  <a:schemeClr val="accent1">
                    <a:lumMod val="60000"/>
                    <a:lumOff val="40000"/>
                  </a:schemeClr>
                </a:solidFill>
              </a:rPr>
              <a:t> </a:t>
            </a:r>
            <a:r>
              <a:rPr lang="en-US" dirty="0" err="1">
                <a:solidFill>
                  <a:schemeClr val="accent1">
                    <a:lumMod val="60000"/>
                    <a:lumOff val="40000"/>
                  </a:schemeClr>
                </a:solidFill>
              </a:rPr>
              <a:t>hijos</a:t>
            </a:r>
            <a:r>
              <a:rPr lang="en-US" dirty="0">
                <a:solidFill>
                  <a:schemeClr val="accent1">
                    <a:lumMod val="60000"/>
                    <a:lumOff val="40000"/>
                  </a:schemeClr>
                </a:solidFill>
              </a:rPr>
              <a:t>. Los maestros, </a:t>
            </a:r>
            <a:r>
              <a:rPr lang="en-US" dirty="0" err="1">
                <a:solidFill>
                  <a:schemeClr val="accent1">
                    <a:lumMod val="60000"/>
                    <a:lumOff val="40000"/>
                  </a:schemeClr>
                </a:solidFill>
              </a:rPr>
              <a:t>administradores</a:t>
            </a:r>
            <a:r>
              <a:rPr lang="en-US" dirty="0">
                <a:solidFill>
                  <a:schemeClr val="accent1">
                    <a:lumMod val="60000"/>
                    <a:lumOff val="40000"/>
                  </a:schemeClr>
                </a:solidFill>
              </a:rPr>
              <a:t> y padres </a:t>
            </a:r>
            <a:r>
              <a:rPr lang="en-US" dirty="0" err="1">
                <a:solidFill>
                  <a:schemeClr val="accent1">
                    <a:lumMod val="60000"/>
                    <a:lumOff val="40000"/>
                  </a:schemeClr>
                </a:solidFill>
              </a:rPr>
              <a:t>deben</a:t>
            </a:r>
            <a:r>
              <a:rPr lang="en-US" dirty="0">
                <a:solidFill>
                  <a:schemeClr val="accent1">
                    <a:lumMod val="60000"/>
                    <a:lumOff val="40000"/>
                  </a:schemeClr>
                </a:solidFill>
              </a:rPr>
              <a:t> </a:t>
            </a:r>
            <a:r>
              <a:rPr lang="en-US" dirty="0" err="1">
                <a:solidFill>
                  <a:schemeClr val="accent1">
                    <a:lumMod val="60000"/>
                    <a:lumOff val="40000"/>
                  </a:schemeClr>
                </a:solidFill>
              </a:rPr>
              <a:t>trabajar</a:t>
            </a:r>
            <a:r>
              <a:rPr lang="en-US" dirty="0">
                <a:solidFill>
                  <a:schemeClr val="accent1">
                    <a:lumMod val="60000"/>
                    <a:lumOff val="40000"/>
                  </a:schemeClr>
                </a:solidFill>
              </a:rPr>
              <a:t> </a:t>
            </a:r>
            <a:r>
              <a:rPr lang="en-US" dirty="0" err="1">
                <a:solidFill>
                  <a:schemeClr val="accent1">
                    <a:lumMod val="60000"/>
                    <a:lumOff val="40000"/>
                  </a:schemeClr>
                </a:solidFill>
              </a:rPr>
              <a:t>juntos</a:t>
            </a:r>
            <a:r>
              <a:rPr lang="en-US" dirty="0">
                <a:solidFill>
                  <a:schemeClr val="accent1">
                    <a:lumMod val="60000"/>
                    <a:lumOff val="40000"/>
                  </a:schemeClr>
                </a:solidFill>
              </a:rPr>
              <a:t> para </a:t>
            </a:r>
            <a:r>
              <a:rPr lang="en-US" dirty="0" err="1">
                <a:solidFill>
                  <a:schemeClr val="accent1">
                    <a:lumMod val="60000"/>
                    <a:lumOff val="40000"/>
                  </a:schemeClr>
                </a:solidFill>
              </a:rPr>
              <a:t>preparar</a:t>
            </a:r>
            <a:r>
              <a:rPr lang="en-US" dirty="0">
                <a:solidFill>
                  <a:schemeClr val="accent1">
                    <a:lumMod val="60000"/>
                    <a:lumOff val="40000"/>
                  </a:schemeClr>
                </a:solidFill>
              </a:rPr>
              <a:t> a </a:t>
            </a:r>
            <a:r>
              <a:rPr lang="en-US" dirty="0" err="1">
                <a:solidFill>
                  <a:schemeClr val="accent1">
                    <a:lumMod val="60000"/>
                    <a:lumOff val="40000"/>
                  </a:schemeClr>
                </a:solidFill>
              </a:rPr>
              <a:t>los</a:t>
            </a:r>
            <a:r>
              <a:rPr lang="en-US" dirty="0">
                <a:solidFill>
                  <a:schemeClr val="accent1">
                    <a:lumMod val="60000"/>
                    <a:lumOff val="40000"/>
                  </a:schemeClr>
                </a:solidFill>
              </a:rPr>
              <a:t> </a:t>
            </a:r>
            <a:r>
              <a:rPr lang="en-US" dirty="0" err="1">
                <a:solidFill>
                  <a:schemeClr val="accent1">
                    <a:lumMod val="60000"/>
                    <a:lumOff val="40000"/>
                  </a:schemeClr>
                </a:solidFill>
              </a:rPr>
              <a:t>estudiantes</a:t>
            </a:r>
            <a:r>
              <a:rPr lang="en-US" dirty="0">
                <a:solidFill>
                  <a:schemeClr val="accent1">
                    <a:lumMod val="60000"/>
                    <a:lumOff val="40000"/>
                  </a:schemeClr>
                </a:solidFill>
              </a:rPr>
              <a:t> para que </a:t>
            </a:r>
            <a:r>
              <a:rPr lang="en-US" dirty="0" err="1">
                <a:solidFill>
                  <a:schemeClr val="accent1">
                    <a:lumMod val="60000"/>
                    <a:lumOff val="40000"/>
                  </a:schemeClr>
                </a:solidFill>
              </a:rPr>
              <a:t>sean</a:t>
            </a:r>
            <a:r>
              <a:rPr lang="en-US" dirty="0">
                <a:solidFill>
                  <a:schemeClr val="accent1">
                    <a:lumMod val="60000"/>
                    <a:lumOff val="40000"/>
                  </a:schemeClr>
                </a:solidFill>
              </a:rPr>
              <a:t> </a:t>
            </a:r>
            <a:r>
              <a:rPr lang="en-US" dirty="0" err="1">
                <a:solidFill>
                  <a:schemeClr val="accent1">
                    <a:lumMod val="60000"/>
                    <a:lumOff val="40000"/>
                  </a:schemeClr>
                </a:solidFill>
              </a:rPr>
              <a:t>aprendices</a:t>
            </a:r>
            <a:r>
              <a:rPr lang="en-US" dirty="0">
                <a:solidFill>
                  <a:schemeClr val="accent1">
                    <a:lumMod val="60000"/>
                    <a:lumOff val="40000"/>
                  </a:schemeClr>
                </a:solidFill>
              </a:rPr>
              <a:t> </a:t>
            </a:r>
            <a:r>
              <a:rPr lang="en-US" dirty="0" err="1">
                <a:solidFill>
                  <a:schemeClr val="accent1">
                    <a:lumMod val="60000"/>
                    <a:lumOff val="40000"/>
                  </a:schemeClr>
                </a:solidFill>
              </a:rPr>
              <a:t>activos</a:t>
            </a:r>
            <a:r>
              <a:rPr lang="en-US" dirty="0">
                <a:solidFill>
                  <a:schemeClr val="accent1">
                    <a:lumMod val="60000"/>
                    <a:lumOff val="40000"/>
                  </a:schemeClr>
                </a:solidFill>
              </a:rPr>
              <a:t>. Las </a:t>
            </a:r>
            <a:r>
              <a:rPr lang="en-US" dirty="0" err="1">
                <a:solidFill>
                  <a:schemeClr val="accent1">
                    <a:lumMod val="60000"/>
                    <a:lumOff val="40000"/>
                  </a:schemeClr>
                </a:solidFill>
              </a:rPr>
              <a:t>familias</a:t>
            </a:r>
            <a:r>
              <a:rPr lang="en-US" dirty="0">
                <a:solidFill>
                  <a:schemeClr val="accent1">
                    <a:lumMod val="60000"/>
                    <a:lumOff val="40000"/>
                  </a:schemeClr>
                </a:solidFill>
              </a:rPr>
              <a:t> </a:t>
            </a:r>
            <a:r>
              <a:rPr lang="en-US" dirty="0" err="1">
                <a:solidFill>
                  <a:schemeClr val="accent1">
                    <a:lumMod val="60000"/>
                    <a:lumOff val="40000"/>
                  </a:schemeClr>
                </a:solidFill>
              </a:rPr>
              <a:t>vienen</a:t>
            </a:r>
            <a:r>
              <a:rPr lang="en-US" dirty="0">
                <a:solidFill>
                  <a:schemeClr val="accent1">
                    <a:lumMod val="60000"/>
                    <a:lumOff val="40000"/>
                  </a:schemeClr>
                </a:solidFill>
              </a:rPr>
              <a:t> a la </a:t>
            </a:r>
            <a:r>
              <a:rPr lang="en-US" dirty="0" err="1">
                <a:solidFill>
                  <a:schemeClr val="accent1">
                    <a:lumMod val="60000"/>
                    <a:lumOff val="40000"/>
                  </a:schemeClr>
                </a:solidFill>
              </a:rPr>
              <a:t>escuela</a:t>
            </a:r>
            <a:r>
              <a:rPr lang="en-US" dirty="0">
                <a:solidFill>
                  <a:schemeClr val="accent1">
                    <a:lumMod val="60000"/>
                    <a:lumOff val="40000"/>
                  </a:schemeClr>
                </a:solidFill>
              </a:rPr>
              <a:t> con </a:t>
            </a:r>
            <a:r>
              <a:rPr lang="en-US" dirty="0" err="1">
                <a:solidFill>
                  <a:schemeClr val="accent1">
                    <a:lumMod val="60000"/>
                    <a:lumOff val="40000"/>
                  </a:schemeClr>
                </a:solidFill>
              </a:rPr>
              <a:t>antecedentes</a:t>
            </a:r>
            <a:r>
              <a:rPr lang="en-US" dirty="0">
                <a:solidFill>
                  <a:schemeClr val="accent1">
                    <a:lumMod val="60000"/>
                    <a:lumOff val="40000"/>
                  </a:schemeClr>
                </a:solidFill>
              </a:rPr>
              <a:t> </a:t>
            </a:r>
            <a:r>
              <a:rPr lang="en-US" dirty="0" err="1">
                <a:solidFill>
                  <a:schemeClr val="accent1">
                    <a:lumMod val="60000"/>
                    <a:lumOff val="40000"/>
                  </a:schemeClr>
                </a:solidFill>
              </a:rPr>
              <a:t>diversos</a:t>
            </a:r>
            <a:r>
              <a:rPr lang="en-US" dirty="0">
                <a:solidFill>
                  <a:schemeClr val="accent1">
                    <a:lumMod val="60000"/>
                    <a:lumOff val="40000"/>
                  </a:schemeClr>
                </a:solidFill>
              </a:rPr>
              <a:t>; sin embargo, </a:t>
            </a:r>
            <a:r>
              <a:rPr lang="en-US" dirty="0" err="1">
                <a:solidFill>
                  <a:schemeClr val="accent1">
                    <a:lumMod val="60000"/>
                    <a:lumOff val="40000"/>
                  </a:schemeClr>
                </a:solidFill>
              </a:rPr>
              <a:t>todos</a:t>
            </a:r>
            <a:r>
              <a:rPr lang="en-US" dirty="0">
                <a:solidFill>
                  <a:schemeClr val="accent1">
                    <a:lumMod val="60000"/>
                    <a:lumOff val="40000"/>
                  </a:schemeClr>
                </a:solidFill>
              </a:rPr>
              <a:t> </a:t>
            </a:r>
            <a:r>
              <a:rPr lang="en-US" dirty="0" err="1">
                <a:solidFill>
                  <a:schemeClr val="accent1">
                    <a:lumMod val="60000"/>
                    <a:lumOff val="40000"/>
                  </a:schemeClr>
                </a:solidFill>
              </a:rPr>
              <a:t>los</a:t>
            </a:r>
            <a:r>
              <a:rPr lang="en-US" dirty="0">
                <a:solidFill>
                  <a:schemeClr val="accent1">
                    <a:lumMod val="60000"/>
                    <a:lumOff val="40000"/>
                  </a:schemeClr>
                </a:solidFill>
              </a:rPr>
              <a:t> padres </a:t>
            </a:r>
            <a:r>
              <a:rPr lang="en-US" dirty="0" err="1">
                <a:solidFill>
                  <a:schemeClr val="accent1">
                    <a:lumMod val="60000"/>
                    <a:lumOff val="40000"/>
                  </a:schemeClr>
                </a:solidFill>
              </a:rPr>
              <a:t>quieren</a:t>
            </a:r>
            <a:r>
              <a:rPr lang="en-US" dirty="0">
                <a:solidFill>
                  <a:schemeClr val="accent1">
                    <a:lumMod val="60000"/>
                    <a:lumOff val="40000"/>
                  </a:schemeClr>
                </a:solidFill>
              </a:rPr>
              <a:t> lo </a:t>
            </a:r>
            <a:r>
              <a:rPr lang="en-US" dirty="0" err="1">
                <a:solidFill>
                  <a:schemeClr val="accent1">
                    <a:lumMod val="60000"/>
                    <a:lumOff val="40000"/>
                  </a:schemeClr>
                </a:solidFill>
              </a:rPr>
              <a:t>mejor</a:t>
            </a:r>
            <a:r>
              <a:rPr lang="en-US" dirty="0">
                <a:solidFill>
                  <a:schemeClr val="accent1">
                    <a:lumMod val="60000"/>
                    <a:lumOff val="40000"/>
                  </a:schemeClr>
                </a:solidFill>
              </a:rPr>
              <a:t> para </a:t>
            </a:r>
            <a:r>
              <a:rPr lang="en-US" dirty="0" err="1">
                <a:solidFill>
                  <a:schemeClr val="accent1">
                    <a:lumMod val="60000"/>
                    <a:lumOff val="40000"/>
                  </a:schemeClr>
                </a:solidFill>
              </a:rPr>
              <a:t>sus</a:t>
            </a:r>
            <a:r>
              <a:rPr lang="en-US" dirty="0">
                <a:solidFill>
                  <a:schemeClr val="accent1">
                    <a:lumMod val="60000"/>
                    <a:lumOff val="40000"/>
                  </a:schemeClr>
                </a:solidFill>
              </a:rPr>
              <a:t> </a:t>
            </a:r>
            <a:r>
              <a:rPr lang="en-US" dirty="0" err="1">
                <a:solidFill>
                  <a:schemeClr val="accent1">
                    <a:lumMod val="60000"/>
                    <a:lumOff val="40000"/>
                  </a:schemeClr>
                </a:solidFill>
              </a:rPr>
              <a:t>hijos</a:t>
            </a:r>
            <a:r>
              <a:rPr lang="en-US" dirty="0">
                <a:solidFill>
                  <a:schemeClr val="accent1">
                    <a:lumMod val="60000"/>
                    <a:lumOff val="40000"/>
                  </a:schemeClr>
                </a:solidFill>
              </a:rPr>
              <a:t>. </a:t>
            </a:r>
            <a:r>
              <a:rPr lang="en-US" dirty="0" err="1">
                <a:solidFill>
                  <a:schemeClr val="accent1">
                    <a:lumMod val="60000"/>
                    <a:lumOff val="40000"/>
                  </a:schemeClr>
                </a:solidFill>
              </a:rPr>
              <a:t>Por</a:t>
            </a:r>
            <a:r>
              <a:rPr lang="en-US" dirty="0">
                <a:solidFill>
                  <a:schemeClr val="accent1">
                    <a:lumMod val="60000"/>
                    <a:lumOff val="40000"/>
                  </a:schemeClr>
                </a:solidFill>
              </a:rPr>
              <a:t> lo </a:t>
            </a:r>
            <a:r>
              <a:rPr lang="en-US" dirty="0" err="1">
                <a:solidFill>
                  <a:schemeClr val="accent1">
                    <a:lumMod val="60000"/>
                    <a:lumOff val="40000"/>
                  </a:schemeClr>
                </a:solidFill>
              </a:rPr>
              <a:t>tanto</a:t>
            </a:r>
            <a:r>
              <a:rPr lang="en-US" dirty="0">
                <a:solidFill>
                  <a:schemeClr val="accent1">
                    <a:lumMod val="60000"/>
                    <a:lumOff val="40000"/>
                  </a:schemeClr>
                </a:solidFill>
              </a:rPr>
              <a:t>, la </a:t>
            </a:r>
            <a:r>
              <a:rPr lang="en-US" dirty="0" err="1">
                <a:solidFill>
                  <a:schemeClr val="accent1">
                    <a:lumMod val="60000"/>
                    <a:lumOff val="40000"/>
                  </a:schemeClr>
                </a:solidFill>
              </a:rPr>
              <a:t>Escuela</a:t>
            </a:r>
            <a:r>
              <a:rPr lang="en-US" dirty="0">
                <a:solidFill>
                  <a:schemeClr val="accent1">
                    <a:lumMod val="60000"/>
                    <a:lumOff val="40000"/>
                  </a:schemeClr>
                </a:solidFill>
              </a:rPr>
              <a:t> </a:t>
            </a:r>
            <a:r>
              <a:rPr lang="en-US" dirty="0" err="1">
                <a:solidFill>
                  <a:schemeClr val="accent1">
                    <a:lumMod val="60000"/>
                    <a:lumOff val="40000"/>
                  </a:schemeClr>
                </a:solidFill>
              </a:rPr>
              <a:t>Primaria</a:t>
            </a:r>
            <a:r>
              <a:rPr lang="en-US" dirty="0">
                <a:solidFill>
                  <a:schemeClr val="accent1">
                    <a:lumMod val="60000"/>
                    <a:lumOff val="40000"/>
                  </a:schemeClr>
                </a:solidFill>
              </a:rPr>
              <a:t> Jesse D. Scott </a:t>
            </a:r>
            <a:r>
              <a:rPr lang="en-US" dirty="0" err="1">
                <a:solidFill>
                  <a:schemeClr val="accent1">
                    <a:lumMod val="60000"/>
                    <a:lumOff val="40000"/>
                  </a:schemeClr>
                </a:solidFill>
              </a:rPr>
              <a:t>brinda</a:t>
            </a:r>
            <a:r>
              <a:rPr lang="en-US" dirty="0">
                <a:solidFill>
                  <a:schemeClr val="accent1">
                    <a:lumMod val="60000"/>
                    <a:lumOff val="40000"/>
                  </a:schemeClr>
                </a:solidFill>
              </a:rPr>
              <a:t> </a:t>
            </a:r>
            <a:r>
              <a:rPr lang="en-US" dirty="0" err="1">
                <a:solidFill>
                  <a:schemeClr val="accent1">
                    <a:lumMod val="60000"/>
                    <a:lumOff val="40000"/>
                  </a:schemeClr>
                </a:solidFill>
              </a:rPr>
              <a:t>una</a:t>
            </a:r>
            <a:r>
              <a:rPr lang="en-US" dirty="0">
                <a:solidFill>
                  <a:schemeClr val="accent1">
                    <a:lumMod val="60000"/>
                    <a:lumOff val="40000"/>
                  </a:schemeClr>
                </a:solidFill>
              </a:rPr>
              <a:t> </a:t>
            </a:r>
            <a:r>
              <a:rPr lang="en-US" dirty="0" err="1">
                <a:solidFill>
                  <a:schemeClr val="accent1">
                    <a:lumMod val="60000"/>
                    <a:lumOff val="40000"/>
                  </a:schemeClr>
                </a:solidFill>
              </a:rPr>
              <a:t>variedad</a:t>
            </a:r>
            <a:r>
              <a:rPr lang="en-US" dirty="0">
                <a:solidFill>
                  <a:schemeClr val="accent1">
                    <a:lumMod val="60000"/>
                    <a:lumOff val="40000"/>
                  </a:schemeClr>
                </a:solidFill>
              </a:rPr>
              <a:t> de </a:t>
            </a:r>
            <a:r>
              <a:rPr lang="en-US" dirty="0" err="1">
                <a:solidFill>
                  <a:schemeClr val="accent1">
                    <a:lumMod val="60000"/>
                    <a:lumOff val="40000"/>
                  </a:schemeClr>
                </a:solidFill>
              </a:rPr>
              <a:t>oportunidades</a:t>
            </a:r>
            <a:r>
              <a:rPr lang="en-US" dirty="0">
                <a:solidFill>
                  <a:schemeClr val="accent1">
                    <a:lumMod val="60000"/>
                    <a:lumOff val="40000"/>
                  </a:schemeClr>
                </a:solidFill>
              </a:rPr>
              <a:t> a lo largo del </a:t>
            </a:r>
            <a:r>
              <a:rPr lang="en-US" dirty="0" err="1">
                <a:solidFill>
                  <a:schemeClr val="accent1">
                    <a:lumMod val="60000"/>
                    <a:lumOff val="40000"/>
                  </a:schemeClr>
                </a:solidFill>
              </a:rPr>
              <a:t>año</a:t>
            </a:r>
            <a:r>
              <a:rPr lang="en-US" dirty="0">
                <a:solidFill>
                  <a:schemeClr val="accent1">
                    <a:lumMod val="60000"/>
                    <a:lumOff val="40000"/>
                  </a:schemeClr>
                </a:solidFill>
              </a:rPr>
              <a:t> escolar </a:t>
            </a:r>
            <a:r>
              <a:rPr lang="en-US" dirty="0" err="1">
                <a:solidFill>
                  <a:schemeClr val="accent1">
                    <a:lumMod val="60000"/>
                    <a:lumOff val="40000"/>
                  </a:schemeClr>
                </a:solidFill>
              </a:rPr>
              <a:t>en</a:t>
            </a:r>
            <a:r>
              <a:rPr lang="en-US" dirty="0">
                <a:solidFill>
                  <a:schemeClr val="accent1">
                    <a:lumMod val="60000"/>
                    <a:lumOff val="40000"/>
                  </a:schemeClr>
                </a:solidFill>
              </a:rPr>
              <a:t> las que </a:t>
            </a:r>
            <a:r>
              <a:rPr lang="en-US" dirty="0" err="1">
                <a:solidFill>
                  <a:schemeClr val="accent1">
                    <a:lumMod val="60000"/>
                    <a:lumOff val="40000"/>
                  </a:schemeClr>
                </a:solidFill>
              </a:rPr>
              <a:t>los</a:t>
            </a:r>
            <a:r>
              <a:rPr lang="en-US" dirty="0">
                <a:solidFill>
                  <a:schemeClr val="accent1">
                    <a:lumMod val="60000"/>
                    <a:lumOff val="40000"/>
                  </a:schemeClr>
                </a:solidFill>
              </a:rPr>
              <a:t> padres </a:t>
            </a:r>
            <a:r>
              <a:rPr lang="en-US" dirty="0" err="1">
                <a:solidFill>
                  <a:schemeClr val="accent1">
                    <a:lumMod val="60000"/>
                    <a:lumOff val="40000"/>
                  </a:schemeClr>
                </a:solidFill>
              </a:rPr>
              <a:t>pueden</a:t>
            </a:r>
            <a:r>
              <a:rPr lang="en-US" dirty="0">
                <a:solidFill>
                  <a:schemeClr val="accent1">
                    <a:lumMod val="60000"/>
                    <a:lumOff val="40000"/>
                  </a:schemeClr>
                </a:solidFill>
              </a:rPr>
              <a:t> </a:t>
            </a:r>
            <a:r>
              <a:rPr lang="en-US" dirty="0" err="1">
                <a:solidFill>
                  <a:schemeClr val="accent1">
                    <a:lumMod val="60000"/>
                    <a:lumOff val="40000"/>
                  </a:schemeClr>
                </a:solidFill>
              </a:rPr>
              <a:t>ser</a:t>
            </a:r>
            <a:r>
              <a:rPr lang="en-US" dirty="0">
                <a:solidFill>
                  <a:schemeClr val="accent1">
                    <a:lumMod val="60000"/>
                    <a:lumOff val="40000"/>
                  </a:schemeClr>
                </a:solidFill>
              </a:rPr>
              <a:t> </a:t>
            </a:r>
            <a:r>
              <a:rPr lang="en-US" dirty="0" err="1">
                <a:solidFill>
                  <a:schemeClr val="accent1">
                    <a:lumMod val="60000"/>
                    <a:lumOff val="40000"/>
                  </a:schemeClr>
                </a:solidFill>
              </a:rPr>
              <a:t>participantes</a:t>
            </a:r>
            <a:r>
              <a:rPr lang="en-US" dirty="0">
                <a:solidFill>
                  <a:schemeClr val="accent1">
                    <a:lumMod val="60000"/>
                    <a:lumOff val="40000"/>
                  </a:schemeClr>
                </a:solidFill>
              </a:rPr>
              <a:t> </a:t>
            </a:r>
            <a:r>
              <a:rPr lang="en-US" dirty="0" err="1">
                <a:solidFill>
                  <a:schemeClr val="accent1">
                    <a:lumMod val="60000"/>
                    <a:lumOff val="40000"/>
                  </a:schemeClr>
                </a:solidFill>
              </a:rPr>
              <a:t>activos</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a:t>
            </a:r>
            <a:r>
              <a:rPr lang="en-US" dirty="0" err="1">
                <a:solidFill>
                  <a:schemeClr val="accent1">
                    <a:lumMod val="60000"/>
                    <a:lumOff val="40000"/>
                  </a:schemeClr>
                </a:solidFill>
              </a:rPr>
              <a:t>actividades</a:t>
            </a:r>
            <a:r>
              <a:rPr lang="en-US" dirty="0">
                <a:solidFill>
                  <a:schemeClr val="accent1">
                    <a:lumMod val="60000"/>
                    <a:lumOff val="40000"/>
                  </a:schemeClr>
                </a:solidFill>
              </a:rPr>
              <a:t> </a:t>
            </a:r>
            <a:r>
              <a:rPr lang="en-US" dirty="0" err="1">
                <a:solidFill>
                  <a:schemeClr val="accent1">
                    <a:lumMod val="60000"/>
                    <a:lumOff val="40000"/>
                  </a:schemeClr>
                </a:solidFill>
              </a:rPr>
              <a:t>académicas</a:t>
            </a:r>
            <a:r>
              <a:rPr lang="en-US" dirty="0">
                <a:solidFill>
                  <a:schemeClr val="accent1">
                    <a:lumMod val="60000"/>
                    <a:lumOff val="40000"/>
                  </a:schemeClr>
                </a:solidFill>
              </a:rPr>
              <a:t> con </a:t>
            </a:r>
            <a:r>
              <a:rPr lang="en-US" dirty="0" err="1">
                <a:solidFill>
                  <a:schemeClr val="accent1">
                    <a:lumMod val="60000"/>
                    <a:lumOff val="40000"/>
                  </a:schemeClr>
                </a:solidFill>
              </a:rPr>
              <a:t>sus</a:t>
            </a:r>
            <a:r>
              <a:rPr lang="en-US" dirty="0">
                <a:solidFill>
                  <a:schemeClr val="accent1">
                    <a:lumMod val="60000"/>
                    <a:lumOff val="40000"/>
                  </a:schemeClr>
                </a:solidFill>
              </a:rPr>
              <a:t> </a:t>
            </a:r>
            <a:r>
              <a:rPr lang="en-US" dirty="0" err="1">
                <a:solidFill>
                  <a:schemeClr val="accent1">
                    <a:lumMod val="60000"/>
                    <a:lumOff val="40000"/>
                  </a:schemeClr>
                </a:solidFill>
              </a:rPr>
              <a:t>hijos</a:t>
            </a:r>
            <a:r>
              <a:rPr lang="en-US" dirty="0">
                <a:solidFill>
                  <a:schemeClr val="accent1">
                    <a:lumMod val="60000"/>
                    <a:lumOff val="40000"/>
                  </a:schemeClr>
                </a:solidFill>
              </a:rPr>
              <a:t>. Se </a:t>
            </a:r>
            <a:r>
              <a:rPr lang="en-US" dirty="0" err="1">
                <a:solidFill>
                  <a:schemeClr val="accent1">
                    <a:lumMod val="60000"/>
                    <a:lumOff val="40000"/>
                  </a:schemeClr>
                </a:solidFill>
              </a:rPr>
              <a:t>invita</a:t>
            </a:r>
            <a:r>
              <a:rPr lang="en-US" dirty="0">
                <a:solidFill>
                  <a:schemeClr val="accent1">
                    <a:lumMod val="60000"/>
                    <a:lumOff val="40000"/>
                  </a:schemeClr>
                </a:solidFill>
              </a:rPr>
              <a:t> a </a:t>
            </a:r>
            <a:r>
              <a:rPr lang="en-US" dirty="0" err="1">
                <a:solidFill>
                  <a:schemeClr val="accent1">
                    <a:lumMod val="60000"/>
                    <a:lumOff val="40000"/>
                  </a:schemeClr>
                </a:solidFill>
              </a:rPr>
              <a:t>los</a:t>
            </a:r>
            <a:r>
              <a:rPr lang="en-US" dirty="0">
                <a:solidFill>
                  <a:schemeClr val="accent1">
                    <a:lumMod val="60000"/>
                    <a:lumOff val="40000"/>
                  </a:schemeClr>
                </a:solidFill>
              </a:rPr>
              <a:t> padres a </a:t>
            </a:r>
            <a:r>
              <a:rPr lang="en-US" dirty="0" err="1">
                <a:solidFill>
                  <a:schemeClr val="accent1">
                    <a:lumMod val="60000"/>
                    <a:lumOff val="40000"/>
                  </a:schemeClr>
                </a:solidFill>
              </a:rPr>
              <a:t>participar</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a:t>
            </a:r>
            <a:r>
              <a:rPr lang="en-US" dirty="0" err="1">
                <a:solidFill>
                  <a:schemeClr val="accent1">
                    <a:lumMod val="60000"/>
                    <a:lumOff val="40000"/>
                  </a:schemeClr>
                </a:solidFill>
              </a:rPr>
              <a:t>eventos</a:t>
            </a:r>
            <a:r>
              <a:rPr lang="en-US" dirty="0">
                <a:solidFill>
                  <a:schemeClr val="accent1">
                    <a:lumMod val="60000"/>
                    <a:lumOff val="40000"/>
                  </a:schemeClr>
                </a:solidFill>
              </a:rPr>
              <a:t> </a:t>
            </a:r>
            <a:r>
              <a:rPr lang="en-US" dirty="0" err="1">
                <a:solidFill>
                  <a:schemeClr val="accent1">
                    <a:lumMod val="60000"/>
                    <a:lumOff val="40000"/>
                  </a:schemeClr>
                </a:solidFill>
              </a:rPr>
              <a:t>académicos</a:t>
            </a:r>
            <a:r>
              <a:rPr lang="en-US" dirty="0">
                <a:solidFill>
                  <a:schemeClr val="accent1">
                    <a:lumMod val="60000"/>
                    <a:lumOff val="40000"/>
                  </a:schemeClr>
                </a:solidFill>
              </a:rPr>
              <a:t> </a:t>
            </a:r>
            <a:r>
              <a:rPr lang="en-US" dirty="0" err="1">
                <a:solidFill>
                  <a:schemeClr val="accent1">
                    <a:lumMod val="60000"/>
                    <a:lumOff val="40000"/>
                  </a:schemeClr>
                </a:solidFill>
              </a:rPr>
              <a:t>virtuales</a:t>
            </a:r>
            <a:r>
              <a:rPr lang="en-US" dirty="0">
                <a:solidFill>
                  <a:schemeClr val="accent1">
                    <a:lumMod val="60000"/>
                    <a:lumOff val="40000"/>
                  </a:schemeClr>
                </a:solidFill>
              </a:rPr>
              <a:t> que se </a:t>
            </a:r>
            <a:r>
              <a:rPr lang="en-US" dirty="0" err="1">
                <a:solidFill>
                  <a:schemeClr val="accent1">
                    <a:lumMod val="60000"/>
                    <a:lumOff val="40000"/>
                  </a:schemeClr>
                </a:solidFill>
              </a:rPr>
              <a:t>centrarán</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a:t>
            </a:r>
            <a:r>
              <a:rPr lang="en-US" dirty="0" err="1">
                <a:solidFill>
                  <a:schemeClr val="accent1">
                    <a:lumMod val="60000"/>
                    <a:lumOff val="40000"/>
                  </a:schemeClr>
                </a:solidFill>
              </a:rPr>
              <a:t>alfabetización</a:t>
            </a:r>
            <a:r>
              <a:rPr lang="en-US" dirty="0">
                <a:solidFill>
                  <a:schemeClr val="accent1">
                    <a:lumMod val="60000"/>
                    <a:lumOff val="40000"/>
                  </a:schemeClr>
                </a:solidFill>
              </a:rPr>
              <a:t>, </a:t>
            </a:r>
            <a:r>
              <a:rPr lang="en-US" dirty="0" err="1">
                <a:solidFill>
                  <a:schemeClr val="accent1">
                    <a:lumMod val="60000"/>
                    <a:lumOff val="40000"/>
                  </a:schemeClr>
                </a:solidFill>
              </a:rPr>
              <a:t>ciencias</a:t>
            </a:r>
            <a:r>
              <a:rPr lang="en-US" dirty="0">
                <a:solidFill>
                  <a:schemeClr val="accent1">
                    <a:lumMod val="60000"/>
                    <a:lumOff val="40000"/>
                  </a:schemeClr>
                </a:solidFill>
              </a:rPr>
              <a:t>, </a:t>
            </a:r>
            <a:r>
              <a:rPr lang="en-US" dirty="0" err="1">
                <a:solidFill>
                  <a:schemeClr val="accent1">
                    <a:lumMod val="60000"/>
                    <a:lumOff val="40000"/>
                  </a:schemeClr>
                </a:solidFill>
              </a:rPr>
              <a:t>ingeniería</a:t>
            </a:r>
            <a:r>
              <a:rPr lang="en-US" dirty="0">
                <a:solidFill>
                  <a:schemeClr val="accent1">
                    <a:lumMod val="60000"/>
                    <a:lumOff val="40000"/>
                  </a:schemeClr>
                </a:solidFill>
              </a:rPr>
              <a:t>, arte y </a:t>
            </a:r>
            <a:r>
              <a:rPr lang="en-US" dirty="0" err="1">
                <a:solidFill>
                  <a:schemeClr val="accent1">
                    <a:lumMod val="60000"/>
                    <a:lumOff val="40000"/>
                  </a:schemeClr>
                </a:solidFill>
              </a:rPr>
              <a:t>matemáticas</a:t>
            </a:r>
            <a:r>
              <a:rPr lang="en-US" dirty="0">
                <a:solidFill>
                  <a:schemeClr val="accent1">
                    <a:lumMod val="60000"/>
                    <a:lumOff val="40000"/>
                  </a:schemeClr>
                </a:solidFill>
              </a:rPr>
              <a:t> (STEAM), que </a:t>
            </a:r>
            <a:r>
              <a:rPr lang="en-US" dirty="0" err="1">
                <a:solidFill>
                  <a:schemeClr val="accent1">
                    <a:lumMod val="60000"/>
                    <a:lumOff val="40000"/>
                  </a:schemeClr>
                </a:solidFill>
              </a:rPr>
              <a:t>permitirán</a:t>
            </a:r>
            <a:r>
              <a:rPr lang="en-US" dirty="0">
                <a:solidFill>
                  <a:schemeClr val="accent1">
                    <a:lumMod val="60000"/>
                    <a:lumOff val="40000"/>
                  </a:schemeClr>
                </a:solidFill>
              </a:rPr>
              <a:t> a las </a:t>
            </a:r>
            <a:r>
              <a:rPr lang="en-US" dirty="0" err="1">
                <a:solidFill>
                  <a:schemeClr val="accent1">
                    <a:lumMod val="60000"/>
                    <a:lumOff val="40000"/>
                  </a:schemeClr>
                </a:solidFill>
              </a:rPr>
              <a:t>familias</a:t>
            </a:r>
            <a:r>
              <a:rPr lang="en-US" dirty="0">
                <a:solidFill>
                  <a:schemeClr val="accent1">
                    <a:lumMod val="60000"/>
                    <a:lumOff val="40000"/>
                  </a:schemeClr>
                </a:solidFill>
              </a:rPr>
              <a:t> </a:t>
            </a:r>
            <a:r>
              <a:rPr lang="en-US" dirty="0" err="1">
                <a:solidFill>
                  <a:schemeClr val="accent1">
                    <a:lumMod val="60000"/>
                    <a:lumOff val="40000"/>
                  </a:schemeClr>
                </a:solidFill>
              </a:rPr>
              <a:t>aprender</a:t>
            </a:r>
            <a:r>
              <a:rPr lang="en-US" dirty="0">
                <a:solidFill>
                  <a:schemeClr val="accent1">
                    <a:lumMod val="60000"/>
                    <a:lumOff val="40000"/>
                  </a:schemeClr>
                </a:solidFill>
              </a:rPr>
              <a:t> </a:t>
            </a:r>
            <a:r>
              <a:rPr lang="en-US" dirty="0" err="1">
                <a:solidFill>
                  <a:schemeClr val="accent1">
                    <a:lumMod val="60000"/>
                    <a:lumOff val="40000"/>
                  </a:schemeClr>
                </a:solidFill>
              </a:rPr>
              <a:t>estrategias</a:t>
            </a:r>
            <a:r>
              <a:rPr lang="en-US" dirty="0">
                <a:solidFill>
                  <a:schemeClr val="accent1">
                    <a:lumMod val="60000"/>
                    <a:lumOff val="40000"/>
                  </a:schemeClr>
                </a:solidFill>
              </a:rPr>
              <a:t> que </a:t>
            </a:r>
            <a:r>
              <a:rPr lang="en-US" dirty="0" err="1">
                <a:solidFill>
                  <a:schemeClr val="accent1">
                    <a:lumMod val="60000"/>
                    <a:lumOff val="40000"/>
                  </a:schemeClr>
                </a:solidFill>
              </a:rPr>
              <a:t>mejorarán</a:t>
            </a:r>
            <a:r>
              <a:rPr lang="en-US" dirty="0">
                <a:solidFill>
                  <a:schemeClr val="accent1">
                    <a:lumMod val="60000"/>
                    <a:lumOff val="40000"/>
                  </a:schemeClr>
                </a:solidFill>
              </a:rPr>
              <a:t> el </a:t>
            </a:r>
            <a:r>
              <a:rPr lang="en-US" dirty="0" err="1">
                <a:solidFill>
                  <a:schemeClr val="accent1">
                    <a:lumMod val="60000"/>
                    <a:lumOff val="40000"/>
                  </a:schemeClr>
                </a:solidFill>
              </a:rPr>
              <a:t>rendimiento</a:t>
            </a:r>
            <a:r>
              <a:rPr lang="en-US" dirty="0">
                <a:solidFill>
                  <a:schemeClr val="accent1">
                    <a:lumMod val="60000"/>
                    <a:lumOff val="40000"/>
                  </a:schemeClr>
                </a:solidFill>
              </a:rPr>
              <a:t> de </a:t>
            </a:r>
            <a:r>
              <a:rPr lang="en-US" dirty="0" err="1">
                <a:solidFill>
                  <a:schemeClr val="accent1">
                    <a:lumMod val="60000"/>
                    <a:lumOff val="40000"/>
                  </a:schemeClr>
                </a:solidFill>
              </a:rPr>
              <a:t>sus</a:t>
            </a:r>
            <a:r>
              <a:rPr lang="en-US" dirty="0">
                <a:solidFill>
                  <a:schemeClr val="accent1">
                    <a:lumMod val="60000"/>
                    <a:lumOff val="40000"/>
                  </a:schemeClr>
                </a:solidFill>
              </a:rPr>
              <a:t> </a:t>
            </a:r>
            <a:r>
              <a:rPr lang="en-US" dirty="0" err="1">
                <a:solidFill>
                  <a:schemeClr val="accent1">
                    <a:lumMod val="60000"/>
                    <a:lumOff val="40000"/>
                  </a:schemeClr>
                </a:solidFill>
              </a:rPr>
              <a:t>hijos</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la </a:t>
            </a:r>
            <a:r>
              <a:rPr lang="en-US" dirty="0" err="1">
                <a:solidFill>
                  <a:schemeClr val="accent1">
                    <a:lumMod val="60000"/>
                    <a:lumOff val="40000"/>
                  </a:schemeClr>
                </a:solidFill>
              </a:rPr>
              <a:t>escuela</a:t>
            </a:r>
            <a:r>
              <a:rPr lang="en-US" dirty="0">
                <a:solidFill>
                  <a:schemeClr val="accent1">
                    <a:lumMod val="60000"/>
                    <a:lumOff val="40000"/>
                  </a:schemeClr>
                </a:solidFill>
              </a:rPr>
              <a:t>. Las </a:t>
            </a:r>
            <a:r>
              <a:rPr lang="en-US" dirty="0" err="1">
                <a:solidFill>
                  <a:schemeClr val="accent1">
                    <a:lumMod val="60000"/>
                    <a:lumOff val="40000"/>
                  </a:schemeClr>
                </a:solidFill>
              </a:rPr>
              <a:t>familias</a:t>
            </a:r>
            <a:r>
              <a:rPr lang="en-US" dirty="0">
                <a:solidFill>
                  <a:schemeClr val="accent1">
                    <a:lumMod val="60000"/>
                    <a:lumOff val="40000"/>
                  </a:schemeClr>
                </a:solidFill>
              </a:rPr>
              <a:t> </a:t>
            </a:r>
            <a:r>
              <a:rPr lang="en-US" dirty="0" err="1">
                <a:solidFill>
                  <a:schemeClr val="accent1">
                    <a:lumMod val="60000"/>
                    <a:lumOff val="40000"/>
                  </a:schemeClr>
                </a:solidFill>
              </a:rPr>
              <a:t>semanales</a:t>
            </a:r>
            <a:r>
              <a:rPr lang="en-US" dirty="0">
                <a:solidFill>
                  <a:schemeClr val="accent1">
                    <a:lumMod val="60000"/>
                    <a:lumOff val="40000"/>
                  </a:schemeClr>
                </a:solidFill>
              </a:rPr>
              <a:t> </a:t>
            </a:r>
            <a:r>
              <a:rPr lang="en-US" dirty="0" err="1">
                <a:solidFill>
                  <a:schemeClr val="accent1">
                    <a:lumMod val="60000"/>
                    <a:lumOff val="40000"/>
                  </a:schemeClr>
                </a:solidFill>
              </a:rPr>
              <a:t>están</a:t>
            </a:r>
            <a:r>
              <a:rPr lang="en-US" dirty="0">
                <a:solidFill>
                  <a:schemeClr val="accent1">
                    <a:lumMod val="60000"/>
                    <a:lumOff val="40000"/>
                  </a:schemeClr>
                </a:solidFill>
              </a:rPr>
              <a:t> </a:t>
            </a:r>
            <a:r>
              <a:rPr lang="en-US" dirty="0" err="1">
                <a:solidFill>
                  <a:schemeClr val="accent1">
                    <a:lumMod val="60000"/>
                    <a:lumOff val="40000"/>
                  </a:schemeClr>
                </a:solidFill>
              </a:rPr>
              <a:t>invitadas</a:t>
            </a:r>
            <a:r>
              <a:rPr lang="en-US" dirty="0">
                <a:solidFill>
                  <a:schemeClr val="accent1">
                    <a:lumMod val="60000"/>
                    <a:lumOff val="40000"/>
                  </a:schemeClr>
                </a:solidFill>
              </a:rPr>
              <a:t> a </a:t>
            </a:r>
            <a:r>
              <a:rPr lang="en-US" dirty="0" err="1">
                <a:solidFill>
                  <a:schemeClr val="accent1">
                    <a:lumMod val="60000"/>
                    <a:lumOff val="40000"/>
                  </a:schemeClr>
                </a:solidFill>
              </a:rPr>
              <a:t>unirse</a:t>
            </a:r>
            <a:r>
              <a:rPr lang="en-US" dirty="0">
                <a:solidFill>
                  <a:schemeClr val="accent1">
                    <a:lumMod val="60000"/>
                    <a:lumOff val="40000"/>
                  </a:schemeClr>
                </a:solidFill>
              </a:rPr>
              <a:t> a </a:t>
            </a:r>
            <a:r>
              <a:rPr lang="en-US" dirty="0" err="1">
                <a:solidFill>
                  <a:schemeClr val="accent1">
                    <a:lumMod val="60000"/>
                    <a:lumOff val="40000"/>
                  </a:schemeClr>
                </a:solidFill>
              </a:rPr>
              <a:t>nosotros</a:t>
            </a:r>
            <a:r>
              <a:rPr lang="en-US" dirty="0">
                <a:solidFill>
                  <a:schemeClr val="accent1">
                    <a:lumMod val="60000"/>
                    <a:lumOff val="40000"/>
                  </a:schemeClr>
                </a:solidFill>
              </a:rPr>
              <a:t> </a:t>
            </a:r>
            <a:r>
              <a:rPr lang="en-US" dirty="0" err="1">
                <a:solidFill>
                  <a:schemeClr val="accent1">
                    <a:lumMod val="60000"/>
                    <a:lumOff val="40000"/>
                  </a:schemeClr>
                </a:solidFill>
              </a:rPr>
              <a:t>virtualmente</a:t>
            </a:r>
            <a:r>
              <a:rPr lang="en-US" dirty="0">
                <a:solidFill>
                  <a:schemeClr val="accent1">
                    <a:lumMod val="60000"/>
                    <a:lumOff val="40000"/>
                  </a:schemeClr>
                </a:solidFill>
              </a:rPr>
              <a:t> para Snack Time with Books a </a:t>
            </a:r>
            <a:r>
              <a:rPr lang="en-US" dirty="0" err="1">
                <a:solidFill>
                  <a:schemeClr val="accent1">
                    <a:lumMod val="60000"/>
                    <a:lumOff val="40000"/>
                  </a:schemeClr>
                </a:solidFill>
              </a:rPr>
              <a:t>través</a:t>
            </a:r>
            <a:r>
              <a:rPr lang="en-US" dirty="0">
                <a:solidFill>
                  <a:schemeClr val="accent1">
                    <a:lumMod val="60000"/>
                    <a:lumOff val="40000"/>
                  </a:schemeClr>
                </a:solidFill>
              </a:rPr>
              <a:t> de un enlace de video.</a:t>
            </a:r>
          </a:p>
          <a:p>
            <a:endParaRPr lang="en-US" kern="1400" dirty="0" smtClean="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6360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231309"/>
            <a:ext cx="8515350" cy="6709529"/>
          </a:xfrm>
          <a:prstGeom prst="rect">
            <a:avLst/>
          </a:prstGeom>
        </p:spPr>
        <p:txBody>
          <a:bodyPr wrap="square">
            <a:spAutoFit/>
          </a:bodyPr>
          <a:lstStyle/>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 </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Jesse </a:t>
            </a:r>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D. Scott Elementary School holds a minimum of one scheduled Parent Student Teacher Academic Planning Time each year, where the student's academic progress will be discussed, as well as expectations for the grade level.  This includes the school's curriculum, Nevada Academic Content Standards, Nevada's student achievement standards, state and local assessment information (including alternative assessments as appropriate), Nevada's proficiency level targets, participation in school programs including Title I, how to work collaboratively with educators, and other concerns a parent may have.  Classroom progress reports are updated and provided to parents through Infinite Campus.  Parents are provided with information regarding benchmarking and progress with Fast Bridge, STAR, MAP, and Student Learning Plans. Parents have live access to the Infinite Campus Parent Portal.  Staff is available to assist parents with Infinite Campus to check students’ grades and update contact information.  </a:t>
            </a:r>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sz="1400"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 </a:t>
            </a:r>
            <a:r>
              <a:rPr lang="en-US" sz="1600" dirty="0">
                <a:solidFill>
                  <a:schemeClr val="accent1">
                    <a:lumMod val="60000"/>
                    <a:lumOff val="40000"/>
                  </a:schemeClr>
                </a:solidFill>
              </a:rPr>
              <a:t>La </a:t>
            </a:r>
            <a:r>
              <a:rPr lang="en-US" sz="1600" dirty="0" err="1">
                <a:solidFill>
                  <a:schemeClr val="accent1">
                    <a:lumMod val="60000"/>
                    <a:lumOff val="40000"/>
                  </a:schemeClr>
                </a:solidFill>
              </a:rPr>
              <a:t>escuela</a:t>
            </a:r>
            <a:r>
              <a:rPr lang="en-US" sz="1600" dirty="0">
                <a:solidFill>
                  <a:schemeClr val="accent1">
                    <a:lumMod val="60000"/>
                    <a:lumOff val="40000"/>
                  </a:schemeClr>
                </a:solidFill>
              </a:rPr>
              <a:t> </a:t>
            </a:r>
            <a:r>
              <a:rPr lang="en-US" sz="1600" dirty="0" err="1">
                <a:solidFill>
                  <a:schemeClr val="accent1">
                    <a:lumMod val="60000"/>
                    <a:lumOff val="40000"/>
                  </a:schemeClr>
                </a:solidFill>
              </a:rPr>
              <a:t>primaria</a:t>
            </a:r>
            <a:r>
              <a:rPr lang="en-US" sz="1600" dirty="0">
                <a:solidFill>
                  <a:schemeClr val="accent1">
                    <a:lumMod val="60000"/>
                    <a:lumOff val="40000"/>
                  </a:schemeClr>
                </a:solidFill>
              </a:rPr>
              <a:t> Jesse D. Scott </a:t>
            </a:r>
            <a:r>
              <a:rPr lang="en-US" sz="1600" dirty="0" err="1">
                <a:solidFill>
                  <a:schemeClr val="accent1">
                    <a:lumMod val="60000"/>
                    <a:lumOff val="40000"/>
                  </a:schemeClr>
                </a:solidFill>
              </a:rPr>
              <a:t>tiene</a:t>
            </a:r>
            <a:r>
              <a:rPr lang="en-US" sz="1600" dirty="0">
                <a:solidFill>
                  <a:schemeClr val="accent1">
                    <a:lumMod val="60000"/>
                    <a:lumOff val="40000"/>
                  </a:schemeClr>
                </a:solidFill>
              </a:rPr>
              <a:t> un </a:t>
            </a:r>
            <a:r>
              <a:rPr lang="en-US" sz="1600" dirty="0" err="1">
                <a:solidFill>
                  <a:schemeClr val="accent1">
                    <a:lumMod val="60000"/>
                    <a:lumOff val="40000"/>
                  </a:schemeClr>
                </a:solidFill>
              </a:rPr>
              <a:t>mínimo</a:t>
            </a:r>
            <a:r>
              <a:rPr lang="en-US" sz="1600" dirty="0">
                <a:solidFill>
                  <a:schemeClr val="accent1">
                    <a:lumMod val="60000"/>
                    <a:lumOff val="40000"/>
                  </a:schemeClr>
                </a:solidFill>
              </a:rPr>
              <a:t> de un </a:t>
            </a:r>
            <a:r>
              <a:rPr lang="en-US" sz="1600" dirty="0" err="1">
                <a:solidFill>
                  <a:schemeClr val="accent1">
                    <a:lumMod val="60000"/>
                    <a:lumOff val="40000"/>
                  </a:schemeClr>
                </a:solidFill>
              </a:rPr>
              <a:t>tiempo</a:t>
            </a:r>
            <a:r>
              <a:rPr lang="en-US" sz="1600" dirty="0">
                <a:solidFill>
                  <a:schemeClr val="accent1">
                    <a:lumMod val="60000"/>
                    <a:lumOff val="40000"/>
                  </a:schemeClr>
                </a:solidFill>
              </a:rPr>
              <a:t> de </a:t>
            </a:r>
            <a:r>
              <a:rPr lang="en-US" sz="1600" dirty="0" err="1">
                <a:solidFill>
                  <a:schemeClr val="accent1">
                    <a:lumMod val="60000"/>
                    <a:lumOff val="40000"/>
                  </a:schemeClr>
                </a:solidFill>
              </a:rPr>
              <a:t>planificación</a:t>
            </a:r>
            <a:r>
              <a:rPr lang="en-US" sz="1600" dirty="0">
                <a:solidFill>
                  <a:schemeClr val="accent1">
                    <a:lumMod val="60000"/>
                    <a:lumOff val="40000"/>
                  </a:schemeClr>
                </a:solidFill>
              </a:rPr>
              <a:t> </a:t>
            </a:r>
            <a:r>
              <a:rPr lang="en-US" sz="1600" dirty="0" err="1">
                <a:solidFill>
                  <a:schemeClr val="accent1">
                    <a:lumMod val="60000"/>
                    <a:lumOff val="40000"/>
                  </a:schemeClr>
                </a:solidFill>
              </a:rPr>
              <a:t>académica</a:t>
            </a:r>
            <a:r>
              <a:rPr lang="en-US" sz="1600" dirty="0">
                <a:solidFill>
                  <a:schemeClr val="accent1">
                    <a:lumMod val="60000"/>
                    <a:lumOff val="40000"/>
                  </a:schemeClr>
                </a:solidFill>
              </a:rPr>
              <a:t> para padres, </a:t>
            </a:r>
            <a:r>
              <a:rPr lang="en-US" sz="1600" dirty="0" err="1">
                <a:solidFill>
                  <a:schemeClr val="accent1">
                    <a:lumMod val="60000"/>
                    <a:lumOff val="40000"/>
                  </a:schemeClr>
                </a:solidFill>
              </a:rPr>
              <a:t>estudiantes</a:t>
            </a:r>
            <a:r>
              <a:rPr lang="en-US" sz="1600" dirty="0">
                <a:solidFill>
                  <a:schemeClr val="accent1">
                    <a:lumMod val="60000"/>
                    <a:lumOff val="40000"/>
                  </a:schemeClr>
                </a:solidFill>
              </a:rPr>
              <a:t> y maestros </a:t>
            </a:r>
            <a:r>
              <a:rPr lang="en-US" sz="1600" dirty="0" err="1">
                <a:solidFill>
                  <a:schemeClr val="accent1">
                    <a:lumMod val="60000"/>
                    <a:lumOff val="40000"/>
                  </a:schemeClr>
                </a:solidFill>
              </a:rPr>
              <a:t>cada</a:t>
            </a:r>
            <a:r>
              <a:rPr lang="en-US" sz="1600" dirty="0">
                <a:solidFill>
                  <a:schemeClr val="accent1">
                    <a:lumMod val="60000"/>
                    <a:lumOff val="40000"/>
                  </a:schemeClr>
                </a:solidFill>
              </a:rPr>
              <a:t> </a:t>
            </a:r>
            <a:r>
              <a:rPr lang="en-US" sz="1600" dirty="0" err="1">
                <a:solidFill>
                  <a:schemeClr val="accent1">
                    <a:lumMod val="60000"/>
                    <a:lumOff val="40000"/>
                  </a:schemeClr>
                </a:solidFill>
              </a:rPr>
              <a:t>año</a:t>
            </a:r>
            <a:r>
              <a:rPr lang="en-US" sz="1600" dirty="0">
                <a:solidFill>
                  <a:schemeClr val="accent1">
                    <a:lumMod val="60000"/>
                    <a:lumOff val="40000"/>
                  </a:schemeClr>
                </a:solidFill>
              </a:rPr>
              <a:t>, </a:t>
            </a:r>
            <a:r>
              <a:rPr lang="en-US" sz="1600" dirty="0" err="1">
                <a:solidFill>
                  <a:schemeClr val="accent1">
                    <a:lumMod val="60000"/>
                    <a:lumOff val="40000"/>
                  </a:schemeClr>
                </a:solidFill>
              </a:rPr>
              <a:t>donde</a:t>
            </a:r>
            <a:r>
              <a:rPr lang="en-US" sz="1600" dirty="0">
                <a:solidFill>
                  <a:schemeClr val="accent1">
                    <a:lumMod val="60000"/>
                    <a:lumOff val="40000"/>
                  </a:schemeClr>
                </a:solidFill>
              </a:rPr>
              <a:t> se </a:t>
            </a:r>
            <a:r>
              <a:rPr lang="en-US" sz="1600" dirty="0" err="1">
                <a:solidFill>
                  <a:schemeClr val="accent1">
                    <a:lumMod val="60000"/>
                    <a:lumOff val="40000"/>
                  </a:schemeClr>
                </a:solidFill>
              </a:rPr>
              <a:t>discutirá</a:t>
            </a:r>
            <a:r>
              <a:rPr lang="en-US" sz="1600" dirty="0">
                <a:solidFill>
                  <a:schemeClr val="accent1">
                    <a:lumMod val="60000"/>
                    <a:lumOff val="40000"/>
                  </a:schemeClr>
                </a:solidFill>
              </a:rPr>
              <a:t> el </a:t>
            </a:r>
            <a:r>
              <a:rPr lang="en-US" sz="1600" dirty="0" err="1">
                <a:solidFill>
                  <a:schemeClr val="accent1">
                    <a:lumMod val="60000"/>
                    <a:lumOff val="40000"/>
                  </a:schemeClr>
                </a:solidFill>
              </a:rPr>
              <a:t>progreso</a:t>
            </a:r>
            <a:r>
              <a:rPr lang="en-US" sz="1600" dirty="0">
                <a:solidFill>
                  <a:schemeClr val="accent1">
                    <a:lumMod val="60000"/>
                    <a:lumOff val="40000"/>
                  </a:schemeClr>
                </a:solidFill>
              </a:rPr>
              <a:t> </a:t>
            </a:r>
            <a:r>
              <a:rPr lang="en-US" sz="1600" dirty="0" err="1">
                <a:solidFill>
                  <a:schemeClr val="accent1">
                    <a:lumMod val="60000"/>
                    <a:lumOff val="40000"/>
                  </a:schemeClr>
                </a:solidFill>
              </a:rPr>
              <a:t>académico</a:t>
            </a:r>
            <a:r>
              <a:rPr lang="en-US" sz="1600" dirty="0">
                <a:solidFill>
                  <a:schemeClr val="accent1">
                    <a:lumMod val="60000"/>
                    <a:lumOff val="40000"/>
                  </a:schemeClr>
                </a:solidFill>
              </a:rPr>
              <a:t> del </a:t>
            </a:r>
            <a:r>
              <a:rPr lang="en-US" sz="1600" dirty="0" err="1">
                <a:solidFill>
                  <a:schemeClr val="accent1">
                    <a:lumMod val="60000"/>
                    <a:lumOff val="40000"/>
                  </a:schemeClr>
                </a:solidFill>
              </a:rPr>
              <a:t>estudiante</a:t>
            </a:r>
            <a:r>
              <a:rPr lang="en-US" sz="1600" dirty="0">
                <a:solidFill>
                  <a:schemeClr val="accent1">
                    <a:lumMod val="60000"/>
                    <a:lumOff val="40000"/>
                  </a:schemeClr>
                </a:solidFill>
              </a:rPr>
              <a:t>, </a:t>
            </a:r>
            <a:r>
              <a:rPr lang="en-US" sz="1600" dirty="0" err="1">
                <a:solidFill>
                  <a:schemeClr val="accent1">
                    <a:lumMod val="60000"/>
                    <a:lumOff val="40000"/>
                  </a:schemeClr>
                </a:solidFill>
              </a:rPr>
              <a:t>así</a:t>
            </a:r>
            <a:r>
              <a:rPr lang="en-US" sz="1600" dirty="0">
                <a:solidFill>
                  <a:schemeClr val="accent1">
                    <a:lumMod val="60000"/>
                    <a:lumOff val="40000"/>
                  </a:schemeClr>
                </a:solidFill>
              </a:rPr>
              <a:t> </a:t>
            </a:r>
            <a:r>
              <a:rPr lang="en-US" sz="1600" dirty="0" err="1">
                <a:solidFill>
                  <a:schemeClr val="accent1">
                    <a:lumMod val="60000"/>
                    <a:lumOff val="40000"/>
                  </a:schemeClr>
                </a:solidFill>
              </a:rPr>
              <a:t>como</a:t>
            </a:r>
            <a:r>
              <a:rPr lang="en-US" sz="1600" dirty="0">
                <a:solidFill>
                  <a:schemeClr val="accent1">
                    <a:lumMod val="60000"/>
                    <a:lumOff val="40000"/>
                  </a:schemeClr>
                </a:solidFill>
              </a:rPr>
              <a:t> las </a:t>
            </a:r>
            <a:r>
              <a:rPr lang="en-US" sz="1600" dirty="0" err="1">
                <a:solidFill>
                  <a:schemeClr val="accent1">
                    <a:lumMod val="60000"/>
                    <a:lumOff val="40000"/>
                  </a:schemeClr>
                </a:solidFill>
              </a:rPr>
              <a:t>expectativas</a:t>
            </a:r>
            <a:r>
              <a:rPr lang="en-US" sz="1600" dirty="0">
                <a:solidFill>
                  <a:schemeClr val="accent1">
                    <a:lumMod val="60000"/>
                    <a:lumOff val="40000"/>
                  </a:schemeClr>
                </a:solidFill>
              </a:rPr>
              <a:t> para el </a:t>
            </a:r>
            <a:r>
              <a:rPr lang="en-US" sz="1600" dirty="0" err="1">
                <a:solidFill>
                  <a:schemeClr val="accent1">
                    <a:lumMod val="60000"/>
                    <a:lumOff val="40000"/>
                  </a:schemeClr>
                </a:solidFill>
              </a:rPr>
              <a:t>nivel</a:t>
            </a:r>
            <a:r>
              <a:rPr lang="en-US" sz="1600" dirty="0">
                <a:solidFill>
                  <a:schemeClr val="accent1">
                    <a:lumMod val="60000"/>
                    <a:lumOff val="40000"/>
                  </a:schemeClr>
                </a:solidFill>
              </a:rPr>
              <a:t> de </a:t>
            </a:r>
            <a:r>
              <a:rPr lang="en-US" sz="1600" dirty="0" err="1">
                <a:solidFill>
                  <a:schemeClr val="accent1">
                    <a:lumMod val="60000"/>
                    <a:lumOff val="40000"/>
                  </a:schemeClr>
                </a:solidFill>
              </a:rPr>
              <a:t>grado</a:t>
            </a:r>
            <a:r>
              <a:rPr lang="en-US" sz="1600" dirty="0">
                <a:solidFill>
                  <a:schemeClr val="accent1">
                    <a:lumMod val="60000"/>
                    <a:lumOff val="40000"/>
                  </a:schemeClr>
                </a:solidFill>
              </a:rPr>
              <a:t>. </a:t>
            </a:r>
            <a:r>
              <a:rPr lang="en-US" sz="1600" dirty="0" err="1">
                <a:solidFill>
                  <a:schemeClr val="accent1">
                    <a:lumMod val="60000"/>
                    <a:lumOff val="40000"/>
                  </a:schemeClr>
                </a:solidFill>
              </a:rPr>
              <a:t>Esto</a:t>
            </a:r>
            <a:r>
              <a:rPr lang="en-US" sz="1600" dirty="0">
                <a:solidFill>
                  <a:schemeClr val="accent1">
                    <a:lumMod val="60000"/>
                    <a:lumOff val="40000"/>
                  </a:schemeClr>
                </a:solidFill>
              </a:rPr>
              <a:t> </a:t>
            </a:r>
            <a:r>
              <a:rPr lang="en-US" sz="1600" dirty="0" err="1">
                <a:solidFill>
                  <a:schemeClr val="accent1">
                    <a:lumMod val="60000"/>
                    <a:lumOff val="40000"/>
                  </a:schemeClr>
                </a:solidFill>
              </a:rPr>
              <a:t>incluye</a:t>
            </a:r>
            <a:r>
              <a:rPr lang="en-US" sz="1600" dirty="0">
                <a:solidFill>
                  <a:schemeClr val="accent1">
                    <a:lumMod val="60000"/>
                    <a:lumOff val="40000"/>
                  </a:schemeClr>
                </a:solidFill>
              </a:rPr>
              <a:t> el plan de </a:t>
            </a:r>
            <a:r>
              <a:rPr lang="en-US" sz="1600" dirty="0" err="1">
                <a:solidFill>
                  <a:schemeClr val="accent1">
                    <a:lumMod val="60000"/>
                    <a:lumOff val="40000"/>
                  </a:schemeClr>
                </a:solidFill>
              </a:rPr>
              <a:t>estudios</a:t>
            </a:r>
            <a:r>
              <a:rPr lang="en-US" sz="1600" dirty="0">
                <a:solidFill>
                  <a:schemeClr val="accent1">
                    <a:lumMod val="60000"/>
                    <a:lumOff val="40000"/>
                  </a:schemeClr>
                </a:solidFill>
              </a:rPr>
              <a:t> de la </a:t>
            </a:r>
            <a:r>
              <a:rPr lang="en-US" sz="1600" dirty="0" err="1">
                <a:solidFill>
                  <a:schemeClr val="accent1">
                    <a:lumMod val="60000"/>
                    <a:lumOff val="40000"/>
                  </a:schemeClr>
                </a:solidFill>
              </a:rPr>
              <a:t>escuela</a:t>
            </a:r>
            <a:r>
              <a:rPr lang="en-US" sz="1600" dirty="0">
                <a:solidFill>
                  <a:schemeClr val="accent1">
                    <a:lumMod val="60000"/>
                    <a:lumOff val="40000"/>
                  </a:schemeClr>
                </a:solidFill>
              </a:rPr>
              <a:t>,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Estándares</a:t>
            </a:r>
            <a:r>
              <a:rPr lang="en-US" sz="1600" dirty="0">
                <a:solidFill>
                  <a:schemeClr val="accent1">
                    <a:lumMod val="60000"/>
                    <a:lumOff val="40000"/>
                  </a:schemeClr>
                </a:solidFill>
              </a:rPr>
              <a:t> de </a:t>
            </a:r>
            <a:r>
              <a:rPr lang="en-US" sz="1600" dirty="0" err="1">
                <a:solidFill>
                  <a:schemeClr val="accent1">
                    <a:lumMod val="60000"/>
                    <a:lumOff val="40000"/>
                  </a:schemeClr>
                </a:solidFill>
              </a:rPr>
              <a:t>contenido</a:t>
            </a:r>
            <a:r>
              <a:rPr lang="en-US" sz="1600" dirty="0">
                <a:solidFill>
                  <a:schemeClr val="accent1">
                    <a:lumMod val="60000"/>
                    <a:lumOff val="40000"/>
                  </a:schemeClr>
                </a:solidFill>
              </a:rPr>
              <a:t> </a:t>
            </a:r>
            <a:r>
              <a:rPr lang="en-US" sz="1600" dirty="0" err="1">
                <a:solidFill>
                  <a:schemeClr val="accent1">
                    <a:lumMod val="60000"/>
                    <a:lumOff val="40000"/>
                  </a:schemeClr>
                </a:solidFill>
              </a:rPr>
              <a:t>académico</a:t>
            </a:r>
            <a:r>
              <a:rPr lang="en-US" sz="1600" dirty="0">
                <a:solidFill>
                  <a:schemeClr val="accent1">
                    <a:lumMod val="60000"/>
                    <a:lumOff val="40000"/>
                  </a:schemeClr>
                </a:solidFill>
              </a:rPr>
              <a:t> de Nevada,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estándares</a:t>
            </a:r>
            <a:r>
              <a:rPr lang="en-US" sz="1600" dirty="0">
                <a:solidFill>
                  <a:schemeClr val="accent1">
                    <a:lumMod val="60000"/>
                    <a:lumOff val="40000"/>
                  </a:schemeClr>
                </a:solidFill>
              </a:rPr>
              <a:t> de </a:t>
            </a:r>
            <a:r>
              <a:rPr lang="en-US" sz="1600" dirty="0" err="1">
                <a:solidFill>
                  <a:schemeClr val="accent1">
                    <a:lumMod val="60000"/>
                    <a:lumOff val="40000"/>
                  </a:schemeClr>
                </a:solidFill>
              </a:rPr>
              <a:t>rendimiento</a:t>
            </a:r>
            <a:r>
              <a:rPr lang="en-US" sz="1600" dirty="0">
                <a:solidFill>
                  <a:schemeClr val="accent1">
                    <a:lumMod val="60000"/>
                    <a:lumOff val="40000"/>
                  </a:schemeClr>
                </a:solidFill>
              </a:rPr>
              <a:t> de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estudiantes</a:t>
            </a:r>
            <a:r>
              <a:rPr lang="en-US" sz="1600" dirty="0">
                <a:solidFill>
                  <a:schemeClr val="accent1">
                    <a:lumMod val="60000"/>
                    <a:lumOff val="40000"/>
                  </a:schemeClr>
                </a:solidFill>
              </a:rPr>
              <a:t> de Nevada, la </a:t>
            </a:r>
            <a:r>
              <a:rPr lang="en-US" sz="1600" dirty="0" err="1">
                <a:solidFill>
                  <a:schemeClr val="accent1">
                    <a:lumMod val="60000"/>
                    <a:lumOff val="40000"/>
                  </a:schemeClr>
                </a:solidFill>
              </a:rPr>
              <a:t>información</a:t>
            </a:r>
            <a:r>
              <a:rPr lang="en-US" sz="1600" dirty="0">
                <a:solidFill>
                  <a:schemeClr val="accent1">
                    <a:lumMod val="60000"/>
                    <a:lumOff val="40000"/>
                  </a:schemeClr>
                </a:solidFill>
              </a:rPr>
              <a:t> de </a:t>
            </a:r>
            <a:r>
              <a:rPr lang="en-US" sz="1600" dirty="0" err="1">
                <a:solidFill>
                  <a:schemeClr val="accent1">
                    <a:lumMod val="60000"/>
                    <a:lumOff val="40000"/>
                  </a:schemeClr>
                </a:solidFill>
              </a:rPr>
              <a:t>evaluación</a:t>
            </a:r>
            <a:r>
              <a:rPr lang="en-US" sz="1600" dirty="0">
                <a:solidFill>
                  <a:schemeClr val="accent1">
                    <a:lumMod val="60000"/>
                    <a:lumOff val="40000"/>
                  </a:schemeClr>
                </a:solidFill>
              </a:rPr>
              <a:t> </a:t>
            </a:r>
            <a:r>
              <a:rPr lang="en-US" sz="1600" dirty="0" err="1">
                <a:solidFill>
                  <a:schemeClr val="accent1">
                    <a:lumMod val="60000"/>
                    <a:lumOff val="40000"/>
                  </a:schemeClr>
                </a:solidFill>
              </a:rPr>
              <a:t>estatal</a:t>
            </a:r>
            <a:r>
              <a:rPr lang="en-US" sz="1600" dirty="0">
                <a:solidFill>
                  <a:schemeClr val="accent1">
                    <a:lumMod val="60000"/>
                    <a:lumOff val="40000"/>
                  </a:schemeClr>
                </a:solidFill>
              </a:rPr>
              <a:t> y local (</a:t>
            </a:r>
            <a:r>
              <a:rPr lang="en-US" sz="1600" dirty="0" err="1">
                <a:solidFill>
                  <a:schemeClr val="accent1">
                    <a:lumMod val="60000"/>
                    <a:lumOff val="40000"/>
                  </a:schemeClr>
                </a:solidFill>
              </a:rPr>
              <a:t>incluidas</a:t>
            </a:r>
            <a:r>
              <a:rPr lang="en-US" sz="1600" dirty="0">
                <a:solidFill>
                  <a:schemeClr val="accent1">
                    <a:lumMod val="60000"/>
                    <a:lumOff val="40000"/>
                  </a:schemeClr>
                </a:solidFill>
              </a:rPr>
              <a:t> las </a:t>
            </a:r>
            <a:r>
              <a:rPr lang="en-US" sz="1600" dirty="0" err="1">
                <a:solidFill>
                  <a:schemeClr val="accent1">
                    <a:lumMod val="60000"/>
                    <a:lumOff val="40000"/>
                  </a:schemeClr>
                </a:solidFill>
              </a:rPr>
              <a:t>evaluaciones</a:t>
            </a:r>
            <a:r>
              <a:rPr lang="en-US" sz="1600" dirty="0">
                <a:solidFill>
                  <a:schemeClr val="accent1">
                    <a:lumMod val="60000"/>
                    <a:lumOff val="40000"/>
                  </a:schemeClr>
                </a:solidFill>
              </a:rPr>
              <a:t> </a:t>
            </a:r>
            <a:r>
              <a:rPr lang="en-US" sz="1600" dirty="0" err="1">
                <a:solidFill>
                  <a:schemeClr val="accent1">
                    <a:lumMod val="60000"/>
                    <a:lumOff val="40000"/>
                  </a:schemeClr>
                </a:solidFill>
              </a:rPr>
              <a:t>alternativas</a:t>
            </a:r>
            <a:r>
              <a:rPr lang="en-US" sz="1600" dirty="0">
                <a:solidFill>
                  <a:schemeClr val="accent1">
                    <a:lumMod val="60000"/>
                    <a:lumOff val="40000"/>
                  </a:schemeClr>
                </a:solidFill>
              </a:rPr>
              <a:t>, </a:t>
            </a:r>
            <a:r>
              <a:rPr lang="en-US" sz="1600" dirty="0" err="1">
                <a:solidFill>
                  <a:schemeClr val="accent1">
                    <a:lumMod val="60000"/>
                    <a:lumOff val="40000"/>
                  </a:schemeClr>
                </a:solidFill>
              </a:rPr>
              <a:t>según</a:t>
            </a:r>
            <a:r>
              <a:rPr lang="en-US" sz="1600" dirty="0">
                <a:solidFill>
                  <a:schemeClr val="accent1">
                    <a:lumMod val="60000"/>
                    <a:lumOff val="40000"/>
                  </a:schemeClr>
                </a:solidFill>
              </a:rPr>
              <a:t> </a:t>
            </a:r>
            <a:r>
              <a:rPr lang="en-US" sz="1600" dirty="0" err="1">
                <a:solidFill>
                  <a:schemeClr val="accent1">
                    <a:lumMod val="60000"/>
                    <a:lumOff val="40000"/>
                  </a:schemeClr>
                </a:solidFill>
              </a:rPr>
              <a:t>corresponda</a:t>
            </a:r>
            <a:r>
              <a:rPr lang="en-US" sz="1600" dirty="0">
                <a:solidFill>
                  <a:schemeClr val="accent1">
                    <a:lumMod val="60000"/>
                    <a:lumOff val="40000"/>
                  </a:schemeClr>
                </a:solidFill>
              </a:rPr>
              <a:t>),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objetivos</a:t>
            </a:r>
            <a:r>
              <a:rPr lang="en-US" sz="1600" dirty="0">
                <a:solidFill>
                  <a:schemeClr val="accent1">
                    <a:lumMod val="60000"/>
                    <a:lumOff val="40000"/>
                  </a:schemeClr>
                </a:solidFill>
              </a:rPr>
              <a:t> de </a:t>
            </a:r>
            <a:r>
              <a:rPr lang="en-US" sz="1600" dirty="0" err="1">
                <a:solidFill>
                  <a:schemeClr val="accent1">
                    <a:lumMod val="60000"/>
                    <a:lumOff val="40000"/>
                  </a:schemeClr>
                </a:solidFill>
              </a:rPr>
              <a:t>nivel</a:t>
            </a:r>
            <a:r>
              <a:rPr lang="en-US" sz="1600" dirty="0">
                <a:solidFill>
                  <a:schemeClr val="accent1">
                    <a:lumMod val="60000"/>
                    <a:lumOff val="40000"/>
                  </a:schemeClr>
                </a:solidFill>
              </a:rPr>
              <a:t> de </a:t>
            </a:r>
            <a:r>
              <a:rPr lang="en-US" sz="1600" dirty="0" err="1">
                <a:solidFill>
                  <a:schemeClr val="accent1">
                    <a:lumMod val="60000"/>
                    <a:lumOff val="40000"/>
                  </a:schemeClr>
                </a:solidFill>
              </a:rPr>
              <a:t>competencia</a:t>
            </a:r>
            <a:r>
              <a:rPr lang="en-US" sz="1600" dirty="0">
                <a:solidFill>
                  <a:schemeClr val="accent1">
                    <a:lumMod val="60000"/>
                    <a:lumOff val="40000"/>
                  </a:schemeClr>
                </a:solidFill>
              </a:rPr>
              <a:t> de Nevada, la </a:t>
            </a:r>
            <a:r>
              <a:rPr lang="en-US" sz="1600" dirty="0" err="1">
                <a:solidFill>
                  <a:schemeClr val="accent1">
                    <a:lumMod val="60000"/>
                    <a:lumOff val="40000"/>
                  </a:schemeClr>
                </a:solidFill>
              </a:rPr>
              <a:t>participación</a:t>
            </a:r>
            <a:r>
              <a:rPr lang="en-US" sz="1600" dirty="0">
                <a:solidFill>
                  <a:schemeClr val="accent1">
                    <a:lumMod val="60000"/>
                    <a:lumOff val="40000"/>
                  </a:schemeClr>
                </a:solidFill>
              </a:rPr>
              <a:t> </a:t>
            </a:r>
            <a:r>
              <a:rPr lang="en-US" sz="1600" dirty="0" err="1">
                <a:solidFill>
                  <a:schemeClr val="accent1">
                    <a:lumMod val="60000"/>
                    <a:lumOff val="40000"/>
                  </a:schemeClr>
                </a:solidFill>
              </a:rPr>
              <a:t>en</a:t>
            </a:r>
            <a:r>
              <a:rPr lang="en-US" sz="1600" dirty="0">
                <a:solidFill>
                  <a:schemeClr val="accent1">
                    <a:lumMod val="60000"/>
                    <a:lumOff val="40000"/>
                  </a:schemeClr>
                </a:solidFill>
              </a:rPr>
              <a:t> </a:t>
            </a:r>
            <a:r>
              <a:rPr lang="en-US" sz="1600" dirty="0" err="1">
                <a:solidFill>
                  <a:schemeClr val="accent1">
                    <a:lumMod val="60000"/>
                    <a:lumOff val="40000"/>
                  </a:schemeClr>
                </a:solidFill>
              </a:rPr>
              <a:t>programas</a:t>
            </a:r>
            <a:r>
              <a:rPr lang="en-US" sz="1600" dirty="0">
                <a:solidFill>
                  <a:schemeClr val="accent1">
                    <a:lumMod val="60000"/>
                    <a:lumOff val="40000"/>
                  </a:schemeClr>
                </a:solidFill>
              </a:rPr>
              <a:t> </a:t>
            </a:r>
            <a:r>
              <a:rPr lang="en-US" sz="1600" dirty="0" err="1">
                <a:solidFill>
                  <a:schemeClr val="accent1">
                    <a:lumMod val="60000"/>
                    <a:lumOff val="40000"/>
                  </a:schemeClr>
                </a:solidFill>
              </a:rPr>
              <a:t>escolares</a:t>
            </a:r>
            <a:r>
              <a:rPr lang="en-US" sz="1600" dirty="0">
                <a:solidFill>
                  <a:schemeClr val="accent1">
                    <a:lumMod val="60000"/>
                    <a:lumOff val="40000"/>
                  </a:schemeClr>
                </a:solidFill>
              </a:rPr>
              <a:t>, </a:t>
            </a:r>
            <a:r>
              <a:rPr lang="en-US" sz="1600" dirty="0" err="1">
                <a:solidFill>
                  <a:schemeClr val="accent1">
                    <a:lumMod val="60000"/>
                    <a:lumOff val="40000"/>
                  </a:schemeClr>
                </a:solidFill>
              </a:rPr>
              <a:t>incluido</a:t>
            </a:r>
            <a:r>
              <a:rPr lang="en-US" sz="1600" dirty="0">
                <a:solidFill>
                  <a:schemeClr val="accent1">
                    <a:lumMod val="60000"/>
                    <a:lumOff val="40000"/>
                  </a:schemeClr>
                </a:solidFill>
              </a:rPr>
              <a:t> el </a:t>
            </a:r>
            <a:r>
              <a:rPr lang="en-US" sz="1600" dirty="0" err="1">
                <a:solidFill>
                  <a:schemeClr val="accent1">
                    <a:lumMod val="60000"/>
                    <a:lumOff val="40000"/>
                  </a:schemeClr>
                </a:solidFill>
              </a:rPr>
              <a:t>Título</a:t>
            </a:r>
            <a:r>
              <a:rPr lang="en-US" sz="1600" dirty="0">
                <a:solidFill>
                  <a:schemeClr val="accent1">
                    <a:lumMod val="60000"/>
                    <a:lumOff val="40000"/>
                  </a:schemeClr>
                </a:solidFill>
              </a:rPr>
              <a:t> I, </a:t>
            </a:r>
            <a:r>
              <a:rPr lang="en-US" sz="1600" dirty="0" err="1">
                <a:solidFill>
                  <a:schemeClr val="accent1">
                    <a:lumMod val="60000"/>
                    <a:lumOff val="40000"/>
                  </a:schemeClr>
                </a:solidFill>
              </a:rPr>
              <a:t>cómo</a:t>
            </a:r>
            <a:r>
              <a:rPr lang="en-US" sz="1600" dirty="0">
                <a:solidFill>
                  <a:schemeClr val="accent1">
                    <a:lumMod val="60000"/>
                    <a:lumOff val="40000"/>
                  </a:schemeClr>
                </a:solidFill>
              </a:rPr>
              <a:t> </a:t>
            </a:r>
            <a:r>
              <a:rPr lang="en-US" sz="1600" dirty="0" err="1">
                <a:solidFill>
                  <a:schemeClr val="accent1">
                    <a:lumMod val="60000"/>
                    <a:lumOff val="40000"/>
                  </a:schemeClr>
                </a:solidFill>
              </a:rPr>
              <a:t>trabajar</a:t>
            </a:r>
            <a:r>
              <a:rPr lang="en-US" sz="1600" dirty="0">
                <a:solidFill>
                  <a:schemeClr val="accent1">
                    <a:lumMod val="60000"/>
                    <a:lumOff val="40000"/>
                  </a:schemeClr>
                </a:solidFill>
              </a:rPr>
              <a:t> </a:t>
            </a:r>
            <a:r>
              <a:rPr lang="en-US" sz="1600" dirty="0" err="1">
                <a:solidFill>
                  <a:schemeClr val="accent1">
                    <a:lumMod val="60000"/>
                    <a:lumOff val="40000"/>
                  </a:schemeClr>
                </a:solidFill>
              </a:rPr>
              <a:t>en</a:t>
            </a:r>
            <a:r>
              <a:rPr lang="en-US" sz="1600" dirty="0">
                <a:solidFill>
                  <a:schemeClr val="accent1">
                    <a:lumMod val="60000"/>
                    <a:lumOff val="40000"/>
                  </a:schemeClr>
                </a:solidFill>
              </a:rPr>
              <a:t> </a:t>
            </a:r>
            <a:r>
              <a:rPr lang="en-US" sz="1600" dirty="0" err="1">
                <a:solidFill>
                  <a:schemeClr val="accent1">
                    <a:lumMod val="60000"/>
                    <a:lumOff val="40000"/>
                  </a:schemeClr>
                </a:solidFill>
              </a:rPr>
              <a:t>colaboración</a:t>
            </a:r>
            <a:r>
              <a:rPr lang="en-US" sz="1600" dirty="0">
                <a:solidFill>
                  <a:schemeClr val="accent1">
                    <a:lumMod val="60000"/>
                    <a:lumOff val="40000"/>
                  </a:schemeClr>
                </a:solidFill>
              </a:rPr>
              <a:t> con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educadores</a:t>
            </a:r>
            <a:r>
              <a:rPr lang="en-US" sz="1600" dirty="0">
                <a:solidFill>
                  <a:schemeClr val="accent1">
                    <a:lumMod val="60000"/>
                    <a:lumOff val="40000"/>
                  </a:schemeClr>
                </a:solidFill>
              </a:rPr>
              <a:t> y </a:t>
            </a:r>
            <a:r>
              <a:rPr lang="en-US" sz="1600" dirty="0" err="1">
                <a:solidFill>
                  <a:schemeClr val="accent1">
                    <a:lumMod val="60000"/>
                    <a:lumOff val="40000"/>
                  </a:schemeClr>
                </a:solidFill>
              </a:rPr>
              <a:t>otras</a:t>
            </a:r>
            <a:r>
              <a:rPr lang="en-US" sz="1600" dirty="0">
                <a:solidFill>
                  <a:schemeClr val="accent1">
                    <a:lumMod val="60000"/>
                    <a:lumOff val="40000"/>
                  </a:schemeClr>
                </a:solidFill>
              </a:rPr>
              <a:t> </a:t>
            </a:r>
            <a:r>
              <a:rPr lang="en-US" sz="1600" dirty="0" err="1">
                <a:solidFill>
                  <a:schemeClr val="accent1">
                    <a:lumMod val="60000"/>
                    <a:lumOff val="40000"/>
                  </a:schemeClr>
                </a:solidFill>
              </a:rPr>
              <a:t>preocupaciones</a:t>
            </a:r>
            <a:r>
              <a:rPr lang="en-US" sz="1600" dirty="0">
                <a:solidFill>
                  <a:schemeClr val="accent1">
                    <a:lumMod val="60000"/>
                    <a:lumOff val="40000"/>
                  </a:schemeClr>
                </a:solidFill>
              </a:rPr>
              <a:t> que un padre </a:t>
            </a:r>
            <a:r>
              <a:rPr lang="en-US" sz="1600" dirty="0" err="1">
                <a:solidFill>
                  <a:schemeClr val="accent1">
                    <a:lumMod val="60000"/>
                    <a:lumOff val="40000"/>
                  </a:schemeClr>
                </a:solidFill>
              </a:rPr>
              <a:t>pueda</a:t>
            </a:r>
            <a:r>
              <a:rPr lang="en-US" sz="1600" dirty="0">
                <a:solidFill>
                  <a:schemeClr val="accent1">
                    <a:lumMod val="60000"/>
                    <a:lumOff val="40000"/>
                  </a:schemeClr>
                </a:solidFill>
              </a:rPr>
              <a:t> </a:t>
            </a:r>
            <a:r>
              <a:rPr lang="en-US" sz="1600" dirty="0" err="1">
                <a:solidFill>
                  <a:schemeClr val="accent1">
                    <a:lumMod val="60000"/>
                    <a:lumOff val="40000"/>
                  </a:schemeClr>
                </a:solidFill>
              </a:rPr>
              <a:t>tener</a:t>
            </a:r>
            <a:r>
              <a:rPr lang="en-US" sz="1600" dirty="0">
                <a:solidFill>
                  <a:schemeClr val="accent1">
                    <a:lumMod val="60000"/>
                    <a:lumOff val="40000"/>
                  </a:schemeClr>
                </a:solidFill>
              </a:rPr>
              <a:t>. Los </a:t>
            </a:r>
            <a:r>
              <a:rPr lang="en-US" sz="1600" dirty="0" err="1">
                <a:solidFill>
                  <a:schemeClr val="accent1">
                    <a:lumMod val="60000"/>
                    <a:lumOff val="40000"/>
                  </a:schemeClr>
                </a:solidFill>
              </a:rPr>
              <a:t>informes</a:t>
            </a:r>
            <a:r>
              <a:rPr lang="en-US" sz="1600" dirty="0">
                <a:solidFill>
                  <a:schemeClr val="accent1">
                    <a:lumMod val="60000"/>
                    <a:lumOff val="40000"/>
                  </a:schemeClr>
                </a:solidFill>
              </a:rPr>
              <a:t> de </a:t>
            </a:r>
            <a:r>
              <a:rPr lang="en-US" sz="1600" dirty="0" err="1">
                <a:solidFill>
                  <a:schemeClr val="accent1">
                    <a:lumMod val="60000"/>
                    <a:lumOff val="40000"/>
                  </a:schemeClr>
                </a:solidFill>
              </a:rPr>
              <a:t>progreso</a:t>
            </a:r>
            <a:r>
              <a:rPr lang="en-US" sz="1600" dirty="0">
                <a:solidFill>
                  <a:schemeClr val="accent1">
                    <a:lumMod val="60000"/>
                    <a:lumOff val="40000"/>
                  </a:schemeClr>
                </a:solidFill>
              </a:rPr>
              <a:t> del </a:t>
            </a:r>
            <a:r>
              <a:rPr lang="en-US" sz="1600" dirty="0" err="1">
                <a:solidFill>
                  <a:schemeClr val="accent1">
                    <a:lumMod val="60000"/>
                    <a:lumOff val="40000"/>
                  </a:schemeClr>
                </a:solidFill>
              </a:rPr>
              <a:t>salón</a:t>
            </a:r>
            <a:r>
              <a:rPr lang="en-US" sz="1600" dirty="0">
                <a:solidFill>
                  <a:schemeClr val="accent1">
                    <a:lumMod val="60000"/>
                    <a:lumOff val="40000"/>
                  </a:schemeClr>
                </a:solidFill>
              </a:rPr>
              <a:t> de </a:t>
            </a:r>
            <a:r>
              <a:rPr lang="en-US" sz="1600" dirty="0" err="1">
                <a:solidFill>
                  <a:schemeClr val="accent1">
                    <a:lumMod val="60000"/>
                    <a:lumOff val="40000"/>
                  </a:schemeClr>
                </a:solidFill>
              </a:rPr>
              <a:t>clases</a:t>
            </a:r>
            <a:r>
              <a:rPr lang="en-US" sz="1600" dirty="0">
                <a:solidFill>
                  <a:schemeClr val="accent1">
                    <a:lumMod val="60000"/>
                    <a:lumOff val="40000"/>
                  </a:schemeClr>
                </a:solidFill>
              </a:rPr>
              <a:t> se </a:t>
            </a:r>
            <a:r>
              <a:rPr lang="en-US" sz="1600" dirty="0" err="1">
                <a:solidFill>
                  <a:schemeClr val="accent1">
                    <a:lumMod val="60000"/>
                    <a:lumOff val="40000"/>
                  </a:schemeClr>
                </a:solidFill>
              </a:rPr>
              <a:t>actualizan</a:t>
            </a:r>
            <a:r>
              <a:rPr lang="en-US" sz="1600" dirty="0">
                <a:solidFill>
                  <a:schemeClr val="accent1">
                    <a:lumMod val="60000"/>
                    <a:lumOff val="40000"/>
                  </a:schemeClr>
                </a:solidFill>
              </a:rPr>
              <a:t> y se </a:t>
            </a:r>
            <a:r>
              <a:rPr lang="en-US" sz="1600" dirty="0" err="1">
                <a:solidFill>
                  <a:schemeClr val="accent1">
                    <a:lumMod val="60000"/>
                    <a:lumOff val="40000"/>
                  </a:schemeClr>
                </a:solidFill>
              </a:rPr>
              <a:t>proporcionan</a:t>
            </a:r>
            <a:r>
              <a:rPr lang="en-US" sz="1600" dirty="0">
                <a:solidFill>
                  <a:schemeClr val="accent1">
                    <a:lumMod val="60000"/>
                    <a:lumOff val="40000"/>
                  </a:schemeClr>
                </a:solidFill>
              </a:rPr>
              <a:t> a </a:t>
            </a:r>
            <a:r>
              <a:rPr lang="en-US" sz="1600" dirty="0" err="1">
                <a:solidFill>
                  <a:schemeClr val="accent1">
                    <a:lumMod val="60000"/>
                    <a:lumOff val="40000"/>
                  </a:schemeClr>
                </a:solidFill>
              </a:rPr>
              <a:t>los</a:t>
            </a:r>
            <a:r>
              <a:rPr lang="en-US" sz="1600" dirty="0">
                <a:solidFill>
                  <a:schemeClr val="accent1">
                    <a:lumMod val="60000"/>
                    <a:lumOff val="40000"/>
                  </a:schemeClr>
                </a:solidFill>
              </a:rPr>
              <a:t> padres a </a:t>
            </a:r>
            <a:r>
              <a:rPr lang="en-US" sz="1600" dirty="0" err="1">
                <a:solidFill>
                  <a:schemeClr val="accent1">
                    <a:lumMod val="60000"/>
                    <a:lumOff val="40000"/>
                  </a:schemeClr>
                </a:solidFill>
              </a:rPr>
              <a:t>través</a:t>
            </a:r>
            <a:r>
              <a:rPr lang="en-US" sz="1600" dirty="0">
                <a:solidFill>
                  <a:schemeClr val="accent1">
                    <a:lumMod val="60000"/>
                    <a:lumOff val="40000"/>
                  </a:schemeClr>
                </a:solidFill>
              </a:rPr>
              <a:t> de Infinite Campus. Los padres </a:t>
            </a:r>
            <a:r>
              <a:rPr lang="en-US" sz="1600" dirty="0" err="1">
                <a:solidFill>
                  <a:schemeClr val="accent1">
                    <a:lumMod val="60000"/>
                    <a:lumOff val="40000"/>
                  </a:schemeClr>
                </a:solidFill>
              </a:rPr>
              <a:t>reciben</a:t>
            </a:r>
            <a:r>
              <a:rPr lang="en-US" sz="1600" dirty="0">
                <a:solidFill>
                  <a:schemeClr val="accent1">
                    <a:lumMod val="60000"/>
                    <a:lumOff val="40000"/>
                  </a:schemeClr>
                </a:solidFill>
              </a:rPr>
              <a:t> </a:t>
            </a:r>
            <a:r>
              <a:rPr lang="en-US" sz="1600" dirty="0" err="1">
                <a:solidFill>
                  <a:schemeClr val="accent1">
                    <a:lumMod val="60000"/>
                    <a:lumOff val="40000"/>
                  </a:schemeClr>
                </a:solidFill>
              </a:rPr>
              <a:t>información</a:t>
            </a:r>
            <a:r>
              <a:rPr lang="en-US" sz="1600" dirty="0">
                <a:solidFill>
                  <a:schemeClr val="accent1">
                    <a:lumMod val="60000"/>
                    <a:lumOff val="40000"/>
                  </a:schemeClr>
                </a:solidFill>
              </a:rPr>
              <a:t> </a:t>
            </a:r>
            <a:r>
              <a:rPr lang="en-US" sz="1600" dirty="0" err="1">
                <a:solidFill>
                  <a:schemeClr val="accent1">
                    <a:lumMod val="60000"/>
                    <a:lumOff val="40000"/>
                  </a:schemeClr>
                </a:solidFill>
              </a:rPr>
              <a:t>sobre</a:t>
            </a:r>
            <a:r>
              <a:rPr lang="en-US" sz="1600" dirty="0">
                <a:solidFill>
                  <a:schemeClr val="accent1">
                    <a:lumMod val="60000"/>
                    <a:lumOff val="40000"/>
                  </a:schemeClr>
                </a:solidFill>
              </a:rPr>
              <a:t> la </a:t>
            </a:r>
            <a:r>
              <a:rPr lang="en-US" sz="1600" dirty="0" err="1">
                <a:solidFill>
                  <a:schemeClr val="accent1">
                    <a:lumMod val="60000"/>
                    <a:lumOff val="40000"/>
                  </a:schemeClr>
                </a:solidFill>
              </a:rPr>
              <a:t>evaluación</a:t>
            </a:r>
            <a:r>
              <a:rPr lang="en-US" sz="1600" dirty="0">
                <a:solidFill>
                  <a:schemeClr val="accent1">
                    <a:lumMod val="60000"/>
                    <a:lumOff val="40000"/>
                  </a:schemeClr>
                </a:solidFill>
              </a:rPr>
              <a:t> </a:t>
            </a:r>
            <a:r>
              <a:rPr lang="en-US" sz="1600" dirty="0" err="1">
                <a:solidFill>
                  <a:schemeClr val="accent1">
                    <a:lumMod val="60000"/>
                    <a:lumOff val="40000"/>
                  </a:schemeClr>
                </a:solidFill>
              </a:rPr>
              <a:t>comparativa</a:t>
            </a:r>
            <a:r>
              <a:rPr lang="en-US" sz="1600" dirty="0">
                <a:solidFill>
                  <a:schemeClr val="accent1">
                    <a:lumMod val="60000"/>
                    <a:lumOff val="40000"/>
                  </a:schemeClr>
                </a:solidFill>
              </a:rPr>
              <a:t> y el </a:t>
            </a:r>
            <a:r>
              <a:rPr lang="en-US" sz="1600" dirty="0" err="1">
                <a:solidFill>
                  <a:schemeClr val="accent1">
                    <a:lumMod val="60000"/>
                    <a:lumOff val="40000"/>
                  </a:schemeClr>
                </a:solidFill>
              </a:rPr>
              <a:t>progreso</a:t>
            </a:r>
            <a:r>
              <a:rPr lang="en-US" sz="1600" dirty="0">
                <a:solidFill>
                  <a:schemeClr val="accent1">
                    <a:lumMod val="60000"/>
                    <a:lumOff val="40000"/>
                  </a:schemeClr>
                </a:solidFill>
              </a:rPr>
              <a:t> con Fast Bridge, STAR, MAP y </a:t>
            </a:r>
            <a:r>
              <a:rPr lang="en-US" sz="1600" dirty="0" err="1">
                <a:solidFill>
                  <a:schemeClr val="accent1">
                    <a:lumMod val="60000"/>
                    <a:lumOff val="40000"/>
                  </a:schemeClr>
                </a:solidFill>
              </a:rPr>
              <a:t>los</a:t>
            </a:r>
            <a:r>
              <a:rPr lang="en-US" sz="1600" dirty="0">
                <a:solidFill>
                  <a:schemeClr val="accent1">
                    <a:lumMod val="60000"/>
                    <a:lumOff val="40000"/>
                  </a:schemeClr>
                </a:solidFill>
              </a:rPr>
              <a:t> planes de </a:t>
            </a:r>
            <a:r>
              <a:rPr lang="en-US" sz="1600" dirty="0" err="1">
                <a:solidFill>
                  <a:schemeClr val="accent1">
                    <a:lumMod val="60000"/>
                    <a:lumOff val="40000"/>
                  </a:schemeClr>
                </a:solidFill>
              </a:rPr>
              <a:t>aprendizaje</a:t>
            </a:r>
            <a:r>
              <a:rPr lang="en-US" sz="1600" dirty="0">
                <a:solidFill>
                  <a:schemeClr val="accent1">
                    <a:lumMod val="60000"/>
                    <a:lumOff val="40000"/>
                  </a:schemeClr>
                </a:solidFill>
              </a:rPr>
              <a:t> </a:t>
            </a:r>
            <a:r>
              <a:rPr lang="en-US" sz="1600" dirty="0" err="1">
                <a:solidFill>
                  <a:schemeClr val="accent1">
                    <a:lumMod val="60000"/>
                    <a:lumOff val="40000"/>
                  </a:schemeClr>
                </a:solidFill>
              </a:rPr>
              <a:t>estudiantil</a:t>
            </a:r>
            <a:r>
              <a:rPr lang="en-US" sz="1600" dirty="0">
                <a:solidFill>
                  <a:schemeClr val="accent1">
                    <a:lumMod val="60000"/>
                    <a:lumOff val="40000"/>
                  </a:schemeClr>
                </a:solidFill>
              </a:rPr>
              <a:t>. Los padres </a:t>
            </a:r>
            <a:r>
              <a:rPr lang="en-US" sz="1600" dirty="0" err="1">
                <a:solidFill>
                  <a:schemeClr val="accent1">
                    <a:lumMod val="60000"/>
                    <a:lumOff val="40000"/>
                  </a:schemeClr>
                </a:solidFill>
              </a:rPr>
              <a:t>tienen</a:t>
            </a:r>
            <a:r>
              <a:rPr lang="en-US" sz="1600" dirty="0">
                <a:solidFill>
                  <a:schemeClr val="accent1">
                    <a:lumMod val="60000"/>
                    <a:lumOff val="40000"/>
                  </a:schemeClr>
                </a:solidFill>
              </a:rPr>
              <a:t> </a:t>
            </a:r>
            <a:r>
              <a:rPr lang="en-US" sz="1600" dirty="0" err="1">
                <a:solidFill>
                  <a:schemeClr val="accent1">
                    <a:lumMod val="60000"/>
                    <a:lumOff val="40000"/>
                  </a:schemeClr>
                </a:solidFill>
              </a:rPr>
              <a:t>acceso</a:t>
            </a:r>
            <a:r>
              <a:rPr lang="en-US" sz="1600" dirty="0">
                <a:solidFill>
                  <a:schemeClr val="accent1">
                    <a:lumMod val="60000"/>
                    <a:lumOff val="40000"/>
                  </a:schemeClr>
                </a:solidFill>
              </a:rPr>
              <a:t> </a:t>
            </a:r>
            <a:r>
              <a:rPr lang="en-US" sz="1600" dirty="0" err="1">
                <a:solidFill>
                  <a:schemeClr val="accent1">
                    <a:lumMod val="60000"/>
                    <a:lumOff val="40000"/>
                  </a:schemeClr>
                </a:solidFill>
              </a:rPr>
              <a:t>en</a:t>
            </a:r>
            <a:r>
              <a:rPr lang="en-US" sz="1600" dirty="0">
                <a:solidFill>
                  <a:schemeClr val="accent1">
                    <a:lumMod val="60000"/>
                    <a:lumOff val="40000"/>
                  </a:schemeClr>
                </a:solidFill>
              </a:rPr>
              <a:t> vivo al Portal de Padres de Infinite Campus. El personal </a:t>
            </a:r>
            <a:r>
              <a:rPr lang="en-US" sz="1600" dirty="0" err="1">
                <a:solidFill>
                  <a:schemeClr val="accent1">
                    <a:lumMod val="60000"/>
                    <a:lumOff val="40000"/>
                  </a:schemeClr>
                </a:solidFill>
              </a:rPr>
              <a:t>está</a:t>
            </a:r>
            <a:r>
              <a:rPr lang="en-US" sz="1600" dirty="0">
                <a:solidFill>
                  <a:schemeClr val="accent1">
                    <a:lumMod val="60000"/>
                    <a:lumOff val="40000"/>
                  </a:schemeClr>
                </a:solidFill>
              </a:rPr>
              <a:t> </a:t>
            </a:r>
            <a:r>
              <a:rPr lang="en-US" sz="1600" dirty="0" err="1">
                <a:solidFill>
                  <a:schemeClr val="accent1">
                    <a:lumMod val="60000"/>
                    <a:lumOff val="40000"/>
                  </a:schemeClr>
                </a:solidFill>
              </a:rPr>
              <a:t>disponible</a:t>
            </a:r>
            <a:r>
              <a:rPr lang="en-US" sz="1600" dirty="0">
                <a:solidFill>
                  <a:schemeClr val="accent1">
                    <a:lumMod val="60000"/>
                    <a:lumOff val="40000"/>
                  </a:schemeClr>
                </a:solidFill>
              </a:rPr>
              <a:t> para </a:t>
            </a:r>
            <a:r>
              <a:rPr lang="en-US" sz="1600" dirty="0" err="1">
                <a:solidFill>
                  <a:schemeClr val="accent1">
                    <a:lumMod val="60000"/>
                    <a:lumOff val="40000"/>
                  </a:schemeClr>
                </a:solidFill>
              </a:rPr>
              <a:t>ayudar</a:t>
            </a:r>
            <a:r>
              <a:rPr lang="en-US" sz="1600" dirty="0">
                <a:solidFill>
                  <a:schemeClr val="accent1">
                    <a:lumMod val="60000"/>
                    <a:lumOff val="40000"/>
                  </a:schemeClr>
                </a:solidFill>
              </a:rPr>
              <a:t> a </a:t>
            </a:r>
            <a:r>
              <a:rPr lang="en-US" sz="1600" dirty="0" err="1">
                <a:solidFill>
                  <a:schemeClr val="accent1">
                    <a:lumMod val="60000"/>
                    <a:lumOff val="40000"/>
                  </a:schemeClr>
                </a:solidFill>
              </a:rPr>
              <a:t>los</a:t>
            </a:r>
            <a:r>
              <a:rPr lang="en-US" sz="1600" dirty="0">
                <a:solidFill>
                  <a:schemeClr val="accent1">
                    <a:lumMod val="60000"/>
                    <a:lumOff val="40000"/>
                  </a:schemeClr>
                </a:solidFill>
              </a:rPr>
              <a:t> padres con Infinite Campus a </a:t>
            </a:r>
            <a:r>
              <a:rPr lang="en-US" sz="1600" dirty="0" err="1">
                <a:solidFill>
                  <a:schemeClr val="accent1">
                    <a:lumMod val="60000"/>
                    <a:lumOff val="40000"/>
                  </a:schemeClr>
                </a:solidFill>
              </a:rPr>
              <a:t>verificar</a:t>
            </a:r>
            <a:r>
              <a:rPr lang="en-US" sz="1600" dirty="0">
                <a:solidFill>
                  <a:schemeClr val="accent1">
                    <a:lumMod val="60000"/>
                    <a:lumOff val="40000"/>
                  </a:schemeClr>
                </a:solidFill>
              </a:rPr>
              <a:t> las </a:t>
            </a:r>
            <a:r>
              <a:rPr lang="en-US" sz="1600" dirty="0" err="1">
                <a:solidFill>
                  <a:schemeClr val="accent1">
                    <a:lumMod val="60000"/>
                    <a:lumOff val="40000"/>
                  </a:schemeClr>
                </a:solidFill>
              </a:rPr>
              <a:t>calificaciones</a:t>
            </a:r>
            <a:r>
              <a:rPr lang="en-US" sz="1600" dirty="0">
                <a:solidFill>
                  <a:schemeClr val="accent1">
                    <a:lumMod val="60000"/>
                    <a:lumOff val="40000"/>
                  </a:schemeClr>
                </a:solidFill>
              </a:rPr>
              <a:t> de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estudiantes</a:t>
            </a:r>
            <a:r>
              <a:rPr lang="en-US" sz="1600" dirty="0">
                <a:solidFill>
                  <a:schemeClr val="accent1">
                    <a:lumMod val="60000"/>
                    <a:lumOff val="40000"/>
                  </a:schemeClr>
                </a:solidFill>
              </a:rPr>
              <a:t> y </a:t>
            </a:r>
            <a:r>
              <a:rPr lang="en-US" sz="1600" dirty="0" err="1">
                <a:solidFill>
                  <a:schemeClr val="accent1">
                    <a:lumMod val="60000"/>
                    <a:lumOff val="40000"/>
                  </a:schemeClr>
                </a:solidFill>
              </a:rPr>
              <a:t>actualizar</a:t>
            </a:r>
            <a:r>
              <a:rPr lang="en-US" sz="1600" dirty="0">
                <a:solidFill>
                  <a:schemeClr val="accent1">
                    <a:lumMod val="60000"/>
                    <a:lumOff val="40000"/>
                  </a:schemeClr>
                </a:solidFill>
              </a:rPr>
              <a:t> la </a:t>
            </a:r>
            <a:r>
              <a:rPr lang="en-US" sz="1600" dirty="0" err="1">
                <a:solidFill>
                  <a:schemeClr val="accent1">
                    <a:lumMod val="60000"/>
                    <a:lumOff val="40000"/>
                  </a:schemeClr>
                </a:solidFill>
              </a:rPr>
              <a:t>información</a:t>
            </a:r>
            <a:r>
              <a:rPr lang="en-US" sz="1600" dirty="0">
                <a:solidFill>
                  <a:schemeClr val="accent1">
                    <a:lumMod val="60000"/>
                    <a:lumOff val="40000"/>
                  </a:schemeClr>
                </a:solidFill>
              </a:rPr>
              <a:t> de </a:t>
            </a:r>
            <a:r>
              <a:rPr lang="en-US" sz="1600" dirty="0" err="1">
                <a:solidFill>
                  <a:schemeClr val="accent1">
                    <a:lumMod val="60000"/>
                    <a:lumOff val="40000"/>
                  </a:schemeClr>
                </a:solidFill>
              </a:rPr>
              <a:t>contacto</a:t>
            </a:r>
            <a:r>
              <a:rPr lang="en-US" sz="1600" dirty="0">
                <a:solidFill>
                  <a:schemeClr val="accent1">
                    <a:lumMod val="60000"/>
                    <a:lumOff val="40000"/>
                  </a:schemeClr>
                </a:solidFill>
              </a:rPr>
              <a:t>.</a:t>
            </a:r>
          </a:p>
          <a:p>
            <a:endParaRPr lang="en-US" sz="1200" kern="1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585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182797"/>
            <a:ext cx="8858250" cy="4893647"/>
          </a:xfrm>
          <a:prstGeom prst="rect">
            <a:avLst/>
          </a:prstGeom>
        </p:spPr>
        <p:txBody>
          <a:bodyPr wrap="square">
            <a:spAutoFit/>
          </a:bodyPr>
          <a:lstStyle/>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Staff at Jesse D. Scott Elementary School are regularly educated on how to reach out to, communicate with, work with parents as equal partners, and build ties between parents and the school.  Trainings are provided through the Equity and Diversity Department to increase the relationship between Jesse Scott Elementary School faculty and families.  Classroom teachers use various methods to communicate with parents in their native language, such as Google Translate.  Faculty, students, and parents partake in cultural enrichment presentations during morning announcements. Examples of these cultural enrichments include Hispanic Heritage Month, American Indian Heritage Month, and African American History Month</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a:t>
            </a:r>
          </a:p>
          <a:p>
            <a:endParaRPr lang="en-US" sz="1200" kern="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 </a:t>
            </a:r>
            <a:r>
              <a:rPr lang="es-ES"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El personal de la Escuela Primaria </a:t>
            </a:r>
            <a:r>
              <a:rPr lang="es-ES" kern="1400" dirty="0" err="1">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Jesse</a:t>
            </a:r>
            <a:r>
              <a:rPr lang="es-ES"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 D. Scott recibe capacitación regular sobre cómo acercarse, comunicarse, trabajar con los padres como socios iguales y crear vínculos entre los padres y la escuela. Se brindan capacitaciones a través del Departamento de Equidad y Diversidad para aumentar la relación entre la facultad y las familias de la Escuela Primaria </a:t>
            </a:r>
            <a:r>
              <a:rPr lang="es-ES" kern="1400" dirty="0" err="1">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Jesse</a:t>
            </a:r>
            <a:r>
              <a:rPr lang="es-ES"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 Scott. Los maestros de aula usan varios métodos para comunicarse con los padres en su idioma nativo, como Google </a:t>
            </a:r>
            <a:r>
              <a:rPr lang="es-ES" kern="1400" dirty="0" err="1">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Translate</a:t>
            </a:r>
            <a:r>
              <a:rPr lang="es-ES" kern="1400" dirty="0">
                <a:solidFill>
                  <a:schemeClr val="accent1">
                    <a:lumMod val="60000"/>
                    <a:lumOff val="40000"/>
                  </a:schemeClr>
                </a:solidFill>
                <a:latin typeface="Arial Narrow" panose="020B0606020202030204" pitchFamily="34" charset="0"/>
                <a:ea typeface="Arial Narrow" panose="020B0606020202030204" pitchFamily="34" charset="0"/>
                <a:cs typeface="Arial" panose="020B0604020202020204" pitchFamily="34" charset="0"/>
              </a:rPr>
              <a:t>. El personal docente, los estudiantes y los padres participan en presentaciones de enriquecimiento cultural durante los anuncios matutinos. Ejemplos de estos enriquecimientos culturales incluyen el Mes de la Herencia Hispana, el Mes de la Herencia Indígena Americana y el Mes de la Historia Afroamericana.</a:t>
            </a:r>
            <a:endParaRPr lang="en-US" sz="1200" kern="1400" dirty="0">
              <a:solidFill>
                <a:schemeClr val="accent1">
                  <a:lumMod val="60000"/>
                  <a:lumOff val="4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950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182797"/>
            <a:ext cx="8858250" cy="3323987"/>
          </a:xfrm>
          <a:prstGeom prst="rect">
            <a:avLst/>
          </a:prstGeom>
        </p:spPr>
        <p:txBody>
          <a:bodyPr wrap="square">
            <a:spAutoFit/>
          </a:bodyPr>
          <a:lstStyle/>
          <a:p>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 </a:t>
            </a:r>
            <a:endParaRPr lang="en-US" sz="1200" kern="1400" dirty="0" smtClean="0">
              <a:solidFill>
                <a:srgbClr val="000000"/>
              </a:solidFill>
              <a:latin typeface="Times New Roman" panose="02020603050405020304" pitchFamily="18" charset="0"/>
              <a:ea typeface="Times New Roman" panose="02020603050405020304" pitchFamily="18" charset="0"/>
            </a:endParaRPr>
          </a:p>
          <a:p>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Parents are informed of programs, community services, meetings, and other activities pertaining to Jesse D. Scott Elementary School via morning announcements, </a:t>
            </a:r>
            <a:r>
              <a:rPr lang="en-US" kern="1400" dirty="0" err="1"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Parentlink</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 phone calls, emails, and newsletters are provided in both English and Spanish.  We also have a school website, and Facebook page, which are updated regularly.  </a:t>
            </a:r>
          </a:p>
          <a:p>
            <a:endPar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r>
              <a:rPr lang="en-US" dirty="0">
                <a:solidFill>
                  <a:schemeClr val="accent1">
                    <a:lumMod val="60000"/>
                    <a:lumOff val="40000"/>
                  </a:schemeClr>
                </a:solidFill>
              </a:rPr>
              <a:t>Se </a:t>
            </a:r>
            <a:r>
              <a:rPr lang="en-US" dirty="0" err="1">
                <a:solidFill>
                  <a:schemeClr val="accent1">
                    <a:lumMod val="60000"/>
                    <a:lumOff val="40000"/>
                  </a:schemeClr>
                </a:solidFill>
              </a:rPr>
              <a:t>informa</a:t>
            </a:r>
            <a:r>
              <a:rPr lang="en-US" dirty="0">
                <a:solidFill>
                  <a:schemeClr val="accent1">
                    <a:lumMod val="60000"/>
                    <a:lumOff val="40000"/>
                  </a:schemeClr>
                </a:solidFill>
              </a:rPr>
              <a:t> a </a:t>
            </a:r>
            <a:r>
              <a:rPr lang="en-US" dirty="0" err="1">
                <a:solidFill>
                  <a:schemeClr val="accent1">
                    <a:lumMod val="60000"/>
                    <a:lumOff val="40000"/>
                  </a:schemeClr>
                </a:solidFill>
              </a:rPr>
              <a:t>los</a:t>
            </a:r>
            <a:r>
              <a:rPr lang="en-US" dirty="0">
                <a:solidFill>
                  <a:schemeClr val="accent1">
                    <a:lumMod val="60000"/>
                    <a:lumOff val="40000"/>
                  </a:schemeClr>
                </a:solidFill>
              </a:rPr>
              <a:t> padres </a:t>
            </a:r>
            <a:r>
              <a:rPr lang="en-US" dirty="0" err="1">
                <a:solidFill>
                  <a:schemeClr val="accent1">
                    <a:lumMod val="60000"/>
                    <a:lumOff val="40000"/>
                  </a:schemeClr>
                </a:solidFill>
              </a:rPr>
              <a:t>sobre</a:t>
            </a:r>
            <a:r>
              <a:rPr lang="en-US" dirty="0">
                <a:solidFill>
                  <a:schemeClr val="accent1">
                    <a:lumMod val="60000"/>
                    <a:lumOff val="40000"/>
                  </a:schemeClr>
                </a:solidFill>
              </a:rPr>
              <a:t> </a:t>
            </a:r>
            <a:r>
              <a:rPr lang="en-US" dirty="0" err="1">
                <a:solidFill>
                  <a:schemeClr val="accent1">
                    <a:lumMod val="60000"/>
                    <a:lumOff val="40000"/>
                  </a:schemeClr>
                </a:solidFill>
              </a:rPr>
              <a:t>programas</a:t>
            </a:r>
            <a:r>
              <a:rPr lang="en-US" dirty="0">
                <a:solidFill>
                  <a:schemeClr val="accent1">
                    <a:lumMod val="60000"/>
                    <a:lumOff val="40000"/>
                  </a:schemeClr>
                </a:solidFill>
              </a:rPr>
              <a:t>, </a:t>
            </a:r>
            <a:r>
              <a:rPr lang="en-US" dirty="0" err="1">
                <a:solidFill>
                  <a:schemeClr val="accent1">
                    <a:lumMod val="60000"/>
                    <a:lumOff val="40000"/>
                  </a:schemeClr>
                </a:solidFill>
              </a:rPr>
              <a:t>servicios</a:t>
            </a:r>
            <a:r>
              <a:rPr lang="en-US" dirty="0">
                <a:solidFill>
                  <a:schemeClr val="accent1">
                    <a:lumMod val="60000"/>
                    <a:lumOff val="40000"/>
                  </a:schemeClr>
                </a:solidFill>
              </a:rPr>
              <a:t> </a:t>
            </a:r>
            <a:r>
              <a:rPr lang="en-US" dirty="0" err="1">
                <a:solidFill>
                  <a:schemeClr val="accent1">
                    <a:lumMod val="60000"/>
                    <a:lumOff val="40000"/>
                  </a:schemeClr>
                </a:solidFill>
              </a:rPr>
              <a:t>comunitarios</a:t>
            </a:r>
            <a:r>
              <a:rPr lang="en-US" dirty="0">
                <a:solidFill>
                  <a:schemeClr val="accent1">
                    <a:lumMod val="60000"/>
                    <a:lumOff val="40000"/>
                  </a:schemeClr>
                </a:solidFill>
              </a:rPr>
              <a:t>, </a:t>
            </a:r>
            <a:r>
              <a:rPr lang="en-US" dirty="0" err="1">
                <a:solidFill>
                  <a:schemeClr val="accent1">
                    <a:lumMod val="60000"/>
                    <a:lumOff val="40000"/>
                  </a:schemeClr>
                </a:solidFill>
              </a:rPr>
              <a:t>reuniones</a:t>
            </a:r>
            <a:r>
              <a:rPr lang="en-US" dirty="0">
                <a:solidFill>
                  <a:schemeClr val="accent1">
                    <a:lumMod val="60000"/>
                    <a:lumOff val="40000"/>
                  </a:schemeClr>
                </a:solidFill>
              </a:rPr>
              <a:t> y </a:t>
            </a:r>
            <a:r>
              <a:rPr lang="en-US" dirty="0" err="1">
                <a:solidFill>
                  <a:schemeClr val="accent1">
                    <a:lumMod val="60000"/>
                    <a:lumOff val="40000"/>
                  </a:schemeClr>
                </a:solidFill>
              </a:rPr>
              <a:t>otras</a:t>
            </a:r>
            <a:r>
              <a:rPr lang="en-US" dirty="0">
                <a:solidFill>
                  <a:schemeClr val="accent1">
                    <a:lumMod val="60000"/>
                    <a:lumOff val="40000"/>
                  </a:schemeClr>
                </a:solidFill>
              </a:rPr>
              <a:t> </a:t>
            </a:r>
            <a:r>
              <a:rPr lang="en-US" dirty="0" err="1">
                <a:solidFill>
                  <a:schemeClr val="accent1">
                    <a:lumMod val="60000"/>
                    <a:lumOff val="40000"/>
                  </a:schemeClr>
                </a:solidFill>
              </a:rPr>
              <a:t>actividades</a:t>
            </a:r>
            <a:r>
              <a:rPr lang="en-US" dirty="0">
                <a:solidFill>
                  <a:schemeClr val="accent1">
                    <a:lumMod val="60000"/>
                    <a:lumOff val="40000"/>
                  </a:schemeClr>
                </a:solidFill>
              </a:rPr>
              <a:t> </a:t>
            </a:r>
            <a:r>
              <a:rPr lang="en-US" dirty="0" err="1">
                <a:solidFill>
                  <a:schemeClr val="accent1">
                    <a:lumMod val="60000"/>
                    <a:lumOff val="40000"/>
                  </a:schemeClr>
                </a:solidFill>
              </a:rPr>
              <a:t>relacionadas</a:t>
            </a:r>
            <a:r>
              <a:rPr lang="en-US" dirty="0">
                <a:solidFill>
                  <a:schemeClr val="accent1">
                    <a:lumMod val="60000"/>
                    <a:lumOff val="40000"/>
                  </a:schemeClr>
                </a:solidFill>
              </a:rPr>
              <a:t> con la </a:t>
            </a:r>
            <a:r>
              <a:rPr lang="en-US" dirty="0" err="1">
                <a:solidFill>
                  <a:schemeClr val="accent1">
                    <a:lumMod val="60000"/>
                    <a:lumOff val="40000"/>
                  </a:schemeClr>
                </a:solidFill>
              </a:rPr>
              <a:t>Escuela</a:t>
            </a:r>
            <a:r>
              <a:rPr lang="en-US" dirty="0">
                <a:solidFill>
                  <a:schemeClr val="accent1">
                    <a:lumMod val="60000"/>
                    <a:lumOff val="40000"/>
                  </a:schemeClr>
                </a:solidFill>
              </a:rPr>
              <a:t> </a:t>
            </a:r>
            <a:r>
              <a:rPr lang="en-US" dirty="0" err="1">
                <a:solidFill>
                  <a:schemeClr val="accent1">
                    <a:lumMod val="60000"/>
                    <a:lumOff val="40000"/>
                  </a:schemeClr>
                </a:solidFill>
              </a:rPr>
              <a:t>Primaria</a:t>
            </a:r>
            <a:r>
              <a:rPr lang="en-US" dirty="0">
                <a:solidFill>
                  <a:schemeClr val="accent1">
                    <a:lumMod val="60000"/>
                    <a:lumOff val="40000"/>
                  </a:schemeClr>
                </a:solidFill>
              </a:rPr>
              <a:t> Jesse D. Scott a </a:t>
            </a:r>
            <a:r>
              <a:rPr lang="en-US" dirty="0" err="1">
                <a:solidFill>
                  <a:schemeClr val="accent1">
                    <a:lumMod val="60000"/>
                    <a:lumOff val="40000"/>
                  </a:schemeClr>
                </a:solidFill>
              </a:rPr>
              <a:t>través</a:t>
            </a:r>
            <a:r>
              <a:rPr lang="en-US" dirty="0">
                <a:solidFill>
                  <a:schemeClr val="accent1">
                    <a:lumMod val="60000"/>
                    <a:lumOff val="40000"/>
                  </a:schemeClr>
                </a:solidFill>
              </a:rPr>
              <a:t> de </a:t>
            </a:r>
            <a:r>
              <a:rPr lang="en-US" dirty="0" err="1">
                <a:solidFill>
                  <a:schemeClr val="accent1">
                    <a:lumMod val="60000"/>
                    <a:lumOff val="40000"/>
                  </a:schemeClr>
                </a:solidFill>
              </a:rPr>
              <a:t>anuncios</a:t>
            </a:r>
            <a:r>
              <a:rPr lang="en-US" dirty="0">
                <a:solidFill>
                  <a:schemeClr val="accent1">
                    <a:lumMod val="60000"/>
                    <a:lumOff val="40000"/>
                  </a:schemeClr>
                </a:solidFill>
              </a:rPr>
              <a:t> </a:t>
            </a:r>
            <a:r>
              <a:rPr lang="en-US" dirty="0" err="1">
                <a:solidFill>
                  <a:schemeClr val="accent1">
                    <a:lumMod val="60000"/>
                    <a:lumOff val="40000"/>
                  </a:schemeClr>
                </a:solidFill>
              </a:rPr>
              <a:t>matutinos</a:t>
            </a:r>
            <a:r>
              <a:rPr lang="en-US" dirty="0">
                <a:solidFill>
                  <a:schemeClr val="accent1">
                    <a:lumMod val="60000"/>
                    <a:lumOff val="40000"/>
                  </a:schemeClr>
                </a:solidFill>
              </a:rPr>
              <a:t>, </a:t>
            </a:r>
            <a:r>
              <a:rPr lang="en-US" dirty="0" err="1">
                <a:solidFill>
                  <a:schemeClr val="accent1">
                    <a:lumMod val="60000"/>
                    <a:lumOff val="40000"/>
                  </a:schemeClr>
                </a:solidFill>
              </a:rPr>
              <a:t>llamadas</a:t>
            </a:r>
            <a:r>
              <a:rPr lang="en-US" dirty="0">
                <a:solidFill>
                  <a:schemeClr val="accent1">
                    <a:lumMod val="60000"/>
                    <a:lumOff val="40000"/>
                  </a:schemeClr>
                </a:solidFill>
              </a:rPr>
              <a:t> </a:t>
            </a:r>
            <a:r>
              <a:rPr lang="en-US" dirty="0" err="1">
                <a:solidFill>
                  <a:schemeClr val="accent1">
                    <a:lumMod val="60000"/>
                    <a:lumOff val="40000"/>
                  </a:schemeClr>
                </a:solidFill>
              </a:rPr>
              <a:t>telefónicas</a:t>
            </a:r>
            <a:r>
              <a:rPr lang="en-US" dirty="0">
                <a:solidFill>
                  <a:schemeClr val="accent1">
                    <a:lumMod val="60000"/>
                    <a:lumOff val="40000"/>
                  </a:schemeClr>
                </a:solidFill>
              </a:rPr>
              <a:t> de </a:t>
            </a:r>
            <a:r>
              <a:rPr lang="en-US" dirty="0" err="1">
                <a:solidFill>
                  <a:schemeClr val="accent1">
                    <a:lumMod val="60000"/>
                    <a:lumOff val="40000"/>
                  </a:schemeClr>
                </a:solidFill>
              </a:rPr>
              <a:t>Parentlink</a:t>
            </a:r>
            <a:r>
              <a:rPr lang="en-US" dirty="0">
                <a:solidFill>
                  <a:schemeClr val="accent1">
                    <a:lumMod val="60000"/>
                    <a:lumOff val="40000"/>
                  </a:schemeClr>
                </a:solidFill>
              </a:rPr>
              <a:t>, </a:t>
            </a:r>
            <a:r>
              <a:rPr lang="en-US" dirty="0" err="1">
                <a:solidFill>
                  <a:schemeClr val="accent1">
                    <a:lumMod val="60000"/>
                    <a:lumOff val="40000"/>
                  </a:schemeClr>
                </a:solidFill>
              </a:rPr>
              <a:t>correos</a:t>
            </a:r>
            <a:r>
              <a:rPr lang="en-US" dirty="0">
                <a:solidFill>
                  <a:schemeClr val="accent1">
                    <a:lumMod val="60000"/>
                    <a:lumOff val="40000"/>
                  </a:schemeClr>
                </a:solidFill>
              </a:rPr>
              <a:t> </a:t>
            </a:r>
            <a:r>
              <a:rPr lang="en-US" dirty="0" err="1">
                <a:solidFill>
                  <a:schemeClr val="accent1">
                    <a:lumMod val="60000"/>
                    <a:lumOff val="40000"/>
                  </a:schemeClr>
                </a:solidFill>
              </a:rPr>
              <a:t>electrónicos</a:t>
            </a:r>
            <a:r>
              <a:rPr lang="en-US" dirty="0">
                <a:solidFill>
                  <a:schemeClr val="accent1">
                    <a:lumMod val="60000"/>
                    <a:lumOff val="40000"/>
                  </a:schemeClr>
                </a:solidFill>
              </a:rPr>
              <a:t> y </a:t>
            </a:r>
            <a:r>
              <a:rPr lang="en-US" dirty="0" err="1">
                <a:solidFill>
                  <a:schemeClr val="accent1">
                    <a:lumMod val="60000"/>
                    <a:lumOff val="40000"/>
                  </a:schemeClr>
                </a:solidFill>
              </a:rPr>
              <a:t>boletines</a:t>
            </a:r>
            <a:r>
              <a:rPr lang="en-US" dirty="0">
                <a:solidFill>
                  <a:schemeClr val="accent1">
                    <a:lumMod val="60000"/>
                    <a:lumOff val="40000"/>
                  </a:schemeClr>
                </a:solidFill>
              </a:rPr>
              <a:t> </a:t>
            </a:r>
            <a:r>
              <a:rPr lang="en-US" dirty="0" err="1">
                <a:solidFill>
                  <a:schemeClr val="accent1">
                    <a:lumMod val="60000"/>
                    <a:lumOff val="40000"/>
                  </a:schemeClr>
                </a:solidFill>
              </a:rPr>
              <a:t>en</a:t>
            </a:r>
            <a:r>
              <a:rPr lang="en-US" dirty="0">
                <a:solidFill>
                  <a:schemeClr val="accent1">
                    <a:lumMod val="60000"/>
                    <a:lumOff val="40000"/>
                  </a:schemeClr>
                </a:solidFill>
              </a:rPr>
              <a:t> </a:t>
            </a:r>
            <a:r>
              <a:rPr lang="en-US" dirty="0" err="1">
                <a:solidFill>
                  <a:schemeClr val="accent1">
                    <a:lumMod val="60000"/>
                    <a:lumOff val="40000"/>
                  </a:schemeClr>
                </a:solidFill>
              </a:rPr>
              <a:t>inglés</a:t>
            </a:r>
            <a:r>
              <a:rPr lang="en-US" dirty="0">
                <a:solidFill>
                  <a:schemeClr val="accent1">
                    <a:lumMod val="60000"/>
                    <a:lumOff val="40000"/>
                  </a:schemeClr>
                </a:solidFill>
              </a:rPr>
              <a:t> y </a:t>
            </a:r>
            <a:r>
              <a:rPr lang="en-US" dirty="0" err="1">
                <a:solidFill>
                  <a:schemeClr val="accent1">
                    <a:lumMod val="60000"/>
                    <a:lumOff val="40000"/>
                  </a:schemeClr>
                </a:solidFill>
              </a:rPr>
              <a:t>español</a:t>
            </a:r>
            <a:r>
              <a:rPr lang="en-US" dirty="0">
                <a:solidFill>
                  <a:schemeClr val="accent1">
                    <a:lumMod val="60000"/>
                    <a:lumOff val="40000"/>
                  </a:schemeClr>
                </a:solidFill>
              </a:rPr>
              <a:t>. </a:t>
            </a:r>
            <a:r>
              <a:rPr lang="en-US" dirty="0" err="1">
                <a:solidFill>
                  <a:schemeClr val="accent1">
                    <a:lumMod val="60000"/>
                    <a:lumOff val="40000"/>
                  </a:schemeClr>
                </a:solidFill>
              </a:rPr>
              <a:t>También</a:t>
            </a:r>
            <a:r>
              <a:rPr lang="en-US" dirty="0">
                <a:solidFill>
                  <a:schemeClr val="accent1">
                    <a:lumMod val="60000"/>
                    <a:lumOff val="40000"/>
                  </a:schemeClr>
                </a:solidFill>
              </a:rPr>
              <a:t> </a:t>
            </a:r>
            <a:r>
              <a:rPr lang="en-US" dirty="0" err="1">
                <a:solidFill>
                  <a:schemeClr val="accent1">
                    <a:lumMod val="60000"/>
                    <a:lumOff val="40000"/>
                  </a:schemeClr>
                </a:solidFill>
              </a:rPr>
              <a:t>tenemos</a:t>
            </a:r>
            <a:r>
              <a:rPr lang="en-US" dirty="0">
                <a:solidFill>
                  <a:schemeClr val="accent1">
                    <a:lumMod val="60000"/>
                    <a:lumOff val="40000"/>
                  </a:schemeClr>
                </a:solidFill>
              </a:rPr>
              <a:t> un </a:t>
            </a:r>
            <a:r>
              <a:rPr lang="en-US" dirty="0" err="1">
                <a:solidFill>
                  <a:schemeClr val="accent1">
                    <a:lumMod val="60000"/>
                    <a:lumOff val="40000"/>
                  </a:schemeClr>
                </a:solidFill>
              </a:rPr>
              <a:t>sitio</a:t>
            </a:r>
            <a:r>
              <a:rPr lang="en-US" dirty="0">
                <a:solidFill>
                  <a:schemeClr val="accent1">
                    <a:lumMod val="60000"/>
                    <a:lumOff val="40000"/>
                  </a:schemeClr>
                </a:solidFill>
              </a:rPr>
              <a:t> web de la </a:t>
            </a:r>
            <a:r>
              <a:rPr lang="en-US" dirty="0" err="1">
                <a:solidFill>
                  <a:schemeClr val="accent1">
                    <a:lumMod val="60000"/>
                    <a:lumOff val="40000"/>
                  </a:schemeClr>
                </a:solidFill>
              </a:rPr>
              <a:t>escuela</a:t>
            </a:r>
            <a:r>
              <a:rPr lang="en-US" dirty="0">
                <a:solidFill>
                  <a:schemeClr val="accent1">
                    <a:lumMod val="60000"/>
                    <a:lumOff val="40000"/>
                  </a:schemeClr>
                </a:solidFill>
              </a:rPr>
              <a:t> y </a:t>
            </a:r>
            <a:r>
              <a:rPr lang="en-US" dirty="0" err="1">
                <a:solidFill>
                  <a:schemeClr val="accent1">
                    <a:lumMod val="60000"/>
                    <a:lumOff val="40000"/>
                  </a:schemeClr>
                </a:solidFill>
              </a:rPr>
              <a:t>una</a:t>
            </a:r>
            <a:r>
              <a:rPr lang="en-US" dirty="0">
                <a:solidFill>
                  <a:schemeClr val="accent1">
                    <a:lumMod val="60000"/>
                    <a:lumOff val="40000"/>
                  </a:schemeClr>
                </a:solidFill>
              </a:rPr>
              <a:t> </a:t>
            </a:r>
            <a:r>
              <a:rPr lang="en-US" dirty="0" err="1">
                <a:solidFill>
                  <a:schemeClr val="accent1">
                    <a:lumMod val="60000"/>
                    <a:lumOff val="40000"/>
                  </a:schemeClr>
                </a:solidFill>
              </a:rPr>
              <a:t>página</a:t>
            </a:r>
            <a:r>
              <a:rPr lang="en-US" dirty="0">
                <a:solidFill>
                  <a:schemeClr val="accent1">
                    <a:lumMod val="60000"/>
                    <a:lumOff val="40000"/>
                  </a:schemeClr>
                </a:solidFill>
              </a:rPr>
              <a:t> de Facebook, que se </a:t>
            </a:r>
            <a:r>
              <a:rPr lang="en-US" dirty="0" err="1">
                <a:solidFill>
                  <a:schemeClr val="accent1">
                    <a:lumMod val="60000"/>
                    <a:lumOff val="40000"/>
                  </a:schemeClr>
                </a:solidFill>
              </a:rPr>
              <a:t>actualizan</a:t>
            </a:r>
            <a:r>
              <a:rPr lang="en-US" dirty="0">
                <a:solidFill>
                  <a:schemeClr val="accent1">
                    <a:lumMod val="60000"/>
                    <a:lumOff val="40000"/>
                  </a:schemeClr>
                </a:solidFill>
              </a:rPr>
              <a:t> </a:t>
            </a:r>
            <a:r>
              <a:rPr lang="en-US" dirty="0" err="1">
                <a:solidFill>
                  <a:schemeClr val="accent1">
                    <a:lumMod val="60000"/>
                    <a:lumOff val="40000"/>
                  </a:schemeClr>
                </a:solidFill>
              </a:rPr>
              <a:t>periódicamente</a:t>
            </a:r>
            <a:r>
              <a:rPr lang="en-US" dirty="0">
                <a:solidFill>
                  <a:schemeClr val="accent1">
                    <a:lumMod val="60000"/>
                    <a:lumOff val="40000"/>
                  </a:schemeClr>
                </a:solidFill>
              </a:rPr>
              <a:t>.</a:t>
            </a:r>
          </a:p>
          <a:p>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endParaRPr lang="en-US" sz="1200" kern="1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142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889844"/>
            <a:ext cx="8782050" cy="6263253"/>
          </a:xfrm>
          <a:prstGeom prst="rect">
            <a:avLst/>
          </a:prstGeom>
        </p:spPr>
        <p:txBody>
          <a:bodyPr wrap="square">
            <a:spAutoFit/>
          </a:bodyPr>
          <a:lstStyle/>
          <a:p>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Jesse D. Scott Elementary School coordinates and integrates parent involvement programs and activities with many community partners and entities to encourage and support families to </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participate more in </a:t>
            </a:r>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their children's education.  Southwest Gas, the Northgate Church, Urban League, Three Square backpack program, Spread the Word Nevada, United Way, F.A.C.E.S., Nevada Cooperative Extension, The Smith Center, and Phi Beta Sigma Fraternity Inc. are some of the community partners with which our school proudly coordinates and partners</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a:t>
            </a:r>
          </a:p>
          <a:p>
            <a:endParaRPr lang="en-US" sz="1100" kern="1400" dirty="0">
              <a:solidFill>
                <a:schemeClr val="accent1">
                  <a:lumMod val="60000"/>
                  <a:lumOff val="40000"/>
                </a:schemeClr>
              </a:solidFill>
              <a:latin typeface="Arial Narrow" panose="020B0606020202030204" pitchFamily="34" charset="0"/>
              <a:ea typeface="Times New Roman" panose="02020603050405020304" pitchFamily="18" charset="0"/>
              <a:cs typeface="Arial" panose="020B0604020202020204" pitchFamily="34" charset="0"/>
            </a:endParaRPr>
          </a:p>
          <a:p>
            <a:r>
              <a:rPr lang="en-US" sz="1600" dirty="0">
                <a:solidFill>
                  <a:schemeClr val="accent1">
                    <a:lumMod val="60000"/>
                    <a:lumOff val="40000"/>
                  </a:schemeClr>
                </a:solidFill>
              </a:rPr>
              <a:t>La </a:t>
            </a:r>
            <a:r>
              <a:rPr lang="en-US" sz="1600" dirty="0" err="1">
                <a:solidFill>
                  <a:schemeClr val="accent1">
                    <a:lumMod val="60000"/>
                    <a:lumOff val="40000"/>
                  </a:schemeClr>
                </a:solidFill>
              </a:rPr>
              <a:t>escuela</a:t>
            </a:r>
            <a:r>
              <a:rPr lang="en-US" sz="1600" dirty="0">
                <a:solidFill>
                  <a:schemeClr val="accent1">
                    <a:lumMod val="60000"/>
                    <a:lumOff val="40000"/>
                  </a:schemeClr>
                </a:solidFill>
              </a:rPr>
              <a:t> </a:t>
            </a:r>
            <a:r>
              <a:rPr lang="en-US" sz="1600" dirty="0" err="1">
                <a:solidFill>
                  <a:schemeClr val="accent1">
                    <a:lumMod val="60000"/>
                    <a:lumOff val="40000"/>
                  </a:schemeClr>
                </a:solidFill>
              </a:rPr>
              <a:t>primaria</a:t>
            </a:r>
            <a:r>
              <a:rPr lang="en-US" sz="1600" dirty="0">
                <a:solidFill>
                  <a:schemeClr val="accent1">
                    <a:lumMod val="60000"/>
                    <a:lumOff val="40000"/>
                  </a:schemeClr>
                </a:solidFill>
              </a:rPr>
              <a:t> Jesse D. Scott </a:t>
            </a:r>
            <a:r>
              <a:rPr lang="en-US" sz="1600" dirty="0" err="1">
                <a:solidFill>
                  <a:schemeClr val="accent1">
                    <a:lumMod val="60000"/>
                    <a:lumOff val="40000"/>
                  </a:schemeClr>
                </a:solidFill>
              </a:rPr>
              <a:t>coordina</a:t>
            </a:r>
            <a:r>
              <a:rPr lang="en-US" sz="1600" dirty="0">
                <a:solidFill>
                  <a:schemeClr val="accent1">
                    <a:lumMod val="60000"/>
                    <a:lumOff val="40000"/>
                  </a:schemeClr>
                </a:solidFill>
              </a:rPr>
              <a:t> e </a:t>
            </a:r>
            <a:r>
              <a:rPr lang="en-US" sz="1600" dirty="0" err="1">
                <a:solidFill>
                  <a:schemeClr val="accent1">
                    <a:lumMod val="60000"/>
                    <a:lumOff val="40000"/>
                  </a:schemeClr>
                </a:solidFill>
              </a:rPr>
              <a:t>integra</a:t>
            </a:r>
            <a:r>
              <a:rPr lang="en-US" sz="1600" dirty="0">
                <a:solidFill>
                  <a:schemeClr val="accent1">
                    <a:lumMod val="60000"/>
                    <a:lumOff val="40000"/>
                  </a:schemeClr>
                </a:solidFill>
              </a:rPr>
              <a:t> </a:t>
            </a:r>
            <a:r>
              <a:rPr lang="en-US" sz="1600" dirty="0" err="1">
                <a:solidFill>
                  <a:schemeClr val="accent1">
                    <a:lumMod val="60000"/>
                    <a:lumOff val="40000"/>
                  </a:schemeClr>
                </a:solidFill>
              </a:rPr>
              <a:t>programas</a:t>
            </a:r>
            <a:r>
              <a:rPr lang="en-US" sz="1600" dirty="0">
                <a:solidFill>
                  <a:schemeClr val="accent1">
                    <a:lumMod val="60000"/>
                    <a:lumOff val="40000"/>
                  </a:schemeClr>
                </a:solidFill>
              </a:rPr>
              <a:t> y </a:t>
            </a:r>
            <a:r>
              <a:rPr lang="en-US" sz="1600" dirty="0" err="1">
                <a:solidFill>
                  <a:schemeClr val="accent1">
                    <a:lumMod val="60000"/>
                    <a:lumOff val="40000"/>
                  </a:schemeClr>
                </a:solidFill>
              </a:rPr>
              <a:t>actividades</a:t>
            </a:r>
            <a:r>
              <a:rPr lang="en-US" sz="1600" dirty="0">
                <a:solidFill>
                  <a:schemeClr val="accent1">
                    <a:lumMod val="60000"/>
                    <a:lumOff val="40000"/>
                  </a:schemeClr>
                </a:solidFill>
              </a:rPr>
              <a:t> de </a:t>
            </a:r>
            <a:r>
              <a:rPr lang="en-US" sz="1600" dirty="0" err="1">
                <a:solidFill>
                  <a:schemeClr val="accent1">
                    <a:lumMod val="60000"/>
                    <a:lumOff val="40000"/>
                  </a:schemeClr>
                </a:solidFill>
              </a:rPr>
              <a:t>participación</a:t>
            </a:r>
            <a:r>
              <a:rPr lang="en-US" sz="1600" dirty="0">
                <a:solidFill>
                  <a:schemeClr val="accent1">
                    <a:lumMod val="60000"/>
                    <a:lumOff val="40000"/>
                  </a:schemeClr>
                </a:solidFill>
              </a:rPr>
              <a:t> de </a:t>
            </a:r>
            <a:r>
              <a:rPr lang="en-US" sz="1600" dirty="0" err="1">
                <a:solidFill>
                  <a:schemeClr val="accent1">
                    <a:lumMod val="60000"/>
                    <a:lumOff val="40000"/>
                  </a:schemeClr>
                </a:solidFill>
              </a:rPr>
              <a:t>los</a:t>
            </a:r>
            <a:r>
              <a:rPr lang="en-US" sz="1600" dirty="0">
                <a:solidFill>
                  <a:schemeClr val="accent1">
                    <a:lumMod val="60000"/>
                    <a:lumOff val="40000"/>
                  </a:schemeClr>
                </a:solidFill>
              </a:rPr>
              <a:t> padres con </a:t>
            </a:r>
            <a:r>
              <a:rPr lang="en-US" sz="1600" dirty="0" err="1">
                <a:solidFill>
                  <a:schemeClr val="accent1">
                    <a:lumMod val="60000"/>
                    <a:lumOff val="40000"/>
                  </a:schemeClr>
                </a:solidFill>
              </a:rPr>
              <a:t>muchos</a:t>
            </a:r>
            <a:r>
              <a:rPr lang="en-US" sz="1600" dirty="0">
                <a:solidFill>
                  <a:schemeClr val="accent1">
                    <a:lumMod val="60000"/>
                    <a:lumOff val="40000"/>
                  </a:schemeClr>
                </a:solidFill>
              </a:rPr>
              <a:t> </a:t>
            </a:r>
            <a:r>
              <a:rPr lang="en-US" sz="1600" dirty="0" err="1">
                <a:solidFill>
                  <a:schemeClr val="accent1">
                    <a:lumMod val="60000"/>
                    <a:lumOff val="40000"/>
                  </a:schemeClr>
                </a:solidFill>
              </a:rPr>
              <a:t>socios</a:t>
            </a:r>
            <a:r>
              <a:rPr lang="en-US" sz="1600" dirty="0">
                <a:solidFill>
                  <a:schemeClr val="accent1">
                    <a:lumMod val="60000"/>
                    <a:lumOff val="40000"/>
                  </a:schemeClr>
                </a:solidFill>
              </a:rPr>
              <a:t> y </a:t>
            </a:r>
            <a:r>
              <a:rPr lang="en-US" sz="1600" dirty="0" err="1">
                <a:solidFill>
                  <a:schemeClr val="accent1">
                    <a:lumMod val="60000"/>
                    <a:lumOff val="40000"/>
                  </a:schemeClr>
                </a:solidFill>
              </a:rPr>
              <a:t>entidades</a:t>
            </a:r>
            <a:r>
              <a:rPr lang="en-US" sz="1600" dirty="0">
                <a:solidFill>
                  <a:schemeClr val="accent1">
                    <a:lumMod val="60000"/>
                    <a:lumOff val="40000"/>
                  </a:schemeClr>
                </a:solidFill>
              </a:rPr>
              <a:t> de la </a:t>
            </a:r>
            <a:r>
              <a:rPr lang="en-US" sz="1600" dirty="0" err="1">
                <a:solidFill>
                  <a:schemeClr val="accent1">
                    <a:lumMod val="60000"/>
                    <a:lumOff val="40000"/>
                  </a:schemeClr>
                </a:solidFill>
              </a:rPr>
              <a:t>comunidad</a:t>
            </a:r>
            <a:r>
              <a:rPr lang="en-US" sz="1600" dirty="0">
                <a:solidFill>
                  <a:schemeClr val="accent1">
                    <a:lumMod val="60000"/>
                    <a:lumOff val="40000"/>
                  </a:schemeClr>
                </a:solidFill>
              </a:rPr>
              <a:t> para </a:t>
            </a:r>
            <a:r>
              <a:rPr lang="en-US" sz="1600" dirty="0" err="1">
                <a:solidFill>
                  <a:schemeClr val="accent1">
                    <a:lumMod val="60000"/>
                    <a:lumOff val="40000"/>
                  </a:schemeClr>
                </a:solidFill>
              </a:rPr>
              <a:t>animar</a:t>
            </a:r>
            <a:r>
              <a:rPr lang="en-US" sz="1600" dirty="0">
                <a:solidFill>
                  <a:schemeClr val="accent1">
                    <a:lumMod val="60000"/>
                    <a:lumOff val="40000"/>
                  </a:schemeClr>
                </a:solidFill>
              </a:rPr>
              <a:t> y </a:t>
            </a:r>
            <a:r>
              <a:rPr lang="en-US" sz="1600" dirty="0" err="1">
                <a:solidFill>
                  <a:schemeClr val="accent1">
                    <a:lumMod val="60000"/>
                    <a:lumOff val="40000"/>
                  </a:schemeClr>
                </a:solidFill>
              </a:rPr>
              <a:t>apoyar</a:t>
            </a:r>
            <a:r>
              <a:rPr lang="en-US" sz="1600" dirty="0">
                <a:solidFill>
                  <a:schemeClr val="accent1">
                    <a:lumMod val="60000"/>
                    <a:lumOff val="40000"/>
                  </a:schemeClr>
                </a:solidFill>
              </a:rPr>
              <a:t> a las </a:t>
            </a:r>
            <a:r>
              <a:rPr lang="en-US" sz="1600" dirty="0" err="1">
                <a:solidFill>
                  <a:schemeClr val="accent1">
                    <a:lumMod val="60000"/>
                    <a:lumOff val="40000"/>
                  </a:schemeClr>
                </a:solidFill>
              </a:rPr>
              <a:t>familias</a:t>
            </a:r>
            <a:r>
              <a:rPr lang="en-US" sz="1600" dirty="0">
                <a:solidFill>
                  <a:schemeClr val="accent1">
                    <a:lumMod val="60000"/>
                    <a:lumOff val="40000"/>
                  </a:schemeClr>
                </a:solidFill>
              </a:rPr>
              <a:t> a </a:t>
            </a:r>
            <a:r>
              <a:rPr lang="en-US" sz="1600" dirty="0" err="1">
                <a:solidFill>
                  <a:schemeClr val="accent1">
                    <a:lumMod val="60000"/>
                    <a:lumOff val="40000"/>
                  </a:schemeClr>
                </a:solidFill>
              </a:rPr>
              <a:t>participar</a:t>
            </a:r>
            <a:r>
              <a:rPr lang="en-US" sz="1600" dirty="0">
                <a:solidFill>
                  <a:schemeClr val="accent1">
                    <a:lumMod val="60000"/>
                    <a:lumOff val="40000"/>
                  </a:schemeClr>
                </a:solidFill>
              </a:rPr>
              <a:t> </a:t>
            </a:r>
            <a:r>
              <a:rPr lang="en-US" sz="1600" dirty="0" err="1">
                <a:solidFill>
                  <a:schemeClr val="accent1">
                    <a:lumMod val="60000"/>
                    <a:lumOff val="40000"/>
                  </a:schemeClr>
                </a:solidFill>
              </a:rPr>
              <a:t>más</a:t>
            </a:r>
            <a:r>
              <a:rPr lang="en-US" sz="1600" dirty="0">
                <a:solidFill>
                  <a:schemeClr val="accent1">
                    <a:lumMod val="60000"/>
                    <a:lumOff val="40000"/>
                  </a:schemeClr>
                </a:solidFill>
              </a:rPr>
              <a:t> </a:t>
            </a:r>
            <a:r>
              <a:rPr lang="en-US" sz="1600" dirty="0" err="1">
                <a:solidFill>
                  <a:schemeClr val="accent1">
                    <a:lumMod val="60000"/>
                    <a:lumOff val="40000"/>
                  </a:schemeClr>
                </a:solidFill>
              </a:rPr>
              <a:t>en</a:t>
            </a:r>
            <a:r>
              <a:rPr lang="en-US" sz="1600" dirty="0">
                <a:solidFill>
                  <a:schemeClr val="accent1">
                    <a:lumMod val="60000"/>
                    <a:lumOff val="40000"/>
                  </a:schemeClr>
                </a:solidFill>
              </a:rPr>
              <a:t> la </a:t>
            </a:r>
            <a:r>
              <a:rPr lang="en-US" sz="1600" dirty="0" err="1">
                <a:solidFill>
                  <a:schemeClr val="accent1">
                    <a:lumMod val="60000"/>
                    <a:lumOff val="40000"/>
                  </a:schemeClr>
                </a:solidFill>
              </a:rPr>
              <a:t>educación</a:t>
            </a:r>
            <a:r>
              <a:rPr lang="en-US" sz="1600" dirty="0">
                <a:solidFill>
                  <a:schemeClr val="accent1">
                    <a:lumMod val="60000"/>
                    <a:lumOff val="40000"/>
                  </a:schemeClr>
                </a:solidFill>
              </a:rPr>
              <a:t> de </a:t>
            </a:r>
            <a:r>
              <a:rPr lang="en-US" sz="1600" dirty="0" err="1">
                <a:solidFill>
                  <a:schemeClr val="accent1">
                    <a:lumMod val="60000"/>
                    <a:lumOff val="40000"/>
                  </a:schemeClr>
                </a:solidFill>
              </a:rPr>
              <a:t>sus</a:t>
            </a:r>
            <a:r>
              <a:rPr lang="en-US" sz="1600" dirty="0">
                <a:solidFill>
                  <a:schemeClr val="accent1">
                    <a:lumMod val="60000"/>
                    <a:lumOff val="40000"/>
                  </a:schemeClr>
                </a:solidFill>
              </a:rPr>
              <a:t> </a:t>
            </a:r>
            <a:r>
              <a:rPr lang="en-US" sz="1600" dirty="0" err="1">
                <a:solidFill>
                  <a:schemeClr val="accent1">
                    <a:lumMod val="60000"/>
                    <a:lumOff val="40000"/>
                  </a:schemeClr>
                </a:solidFill>
              </a:rPr>
              <a:t>hijos</a:t>
            </a:r>
            <a:r>
              <a:rPr lang="en-US" sz="1600" dirty="0">
                <a:solidFill>
                  <a:schemeClr val="accent1">
                    <a:lumMod val="60000"/>
                    <a:lumOff val="40000"/>
                  </a:schemeClr>
                </a:solidFill>
              </a:rPr>
              <a:t>. Southwest Gas, Northgate Church, Urban League, el </a:t>
            </a:r>
            <a:r>
              <a:rPr lang="en-US" sz="1600" dirty="0" err="1">
                <a:solidFill>
                  <a:schemeClr val="accent1">
                    <a:lumMod val="60000"/>
                    <a:lumOff val="40000"/>
                  </a:schemeClr>
                </a:solidFill>
              </a:rPr>
              <a:t>programa</a:t>
            </a:r>
            <a:r>
              <a:rPr lang="en-US" sz="1600" dirty="0">
                <a:solidFill>
                  <a:schemeClr val="accent1">
                    <a:lumMod val="60000"/>
                    <a:lumOff val="40000"/>
                  </a:schemeClr>
                </a:solidFill>
              </a:rPr>
              <a:t> de mochila Three Square, Spread the Word Nevada, United Way, F.A.C.E.S., Nevada Cooperative Extension, The Smith Center y Phi Beta Sigma Fraternity Inc. son </a:t>
            </a:r>
            <a:r>
              <a:rPr lang="en-US" sz="1600" dirty="0" err="1">
                <a:solidFill>
                  <a:schemeClr val="accent1">
                    <a:lumMod val="60000"/>
                    <a:lumOff val="40000"/>
                  </a:schemeClr>
                </a:solidFill>
              </a:rPr>
              <a:t>algunos</a:t>
            </a:r>
            <a:r>
              <a:rPr lang="en-US" sz="1600" dirty="0">
                <a:solidFill>
                  <a:schemeClr val="accent1">
                    <a:lumMod val="60000"/>
                    <a:lumOff val="40000"/>
                  </a:schemeClr>
                </a:solidFill>
              </a:rPr>
              <a:t> de </a:t>
            </a:r>
            <a:r>
              <a:rPr lang="en-US" sz="1600" dirty="0" err="1">
                <a:solidFill>
                  <a:schemeClr val="accent1">
                    <a:lumMod val="60000"/>
                    <a:lumOff val="40000"/>
                  </a:schemeClr>
                </a:solidFill>
              </a:rPr>
              <a:t>los</a:t>
            </a:r>
            <a:r>
              <a:rPr lang="en-US" sz="1600" dirty="0">
                <a:solidFill>
                  <a:schemeClr val="accent1">
                    <a:lumMod val="60000"/>
                    <a:lumOff val="40000"/>
                  </a:schemeClr>
                </a:solidFill>
              </a:rPr>
              <a:t> </a:t>
            </a:r>
            <a:r>
              <a:rPr lang="en-US" sz="1600" dirty="0" err="1">
                <a:solidFill>
                  <a:schemeClr val="accent1">
                    <a:lumMod val="60000"/>
                    <a:lumOff val="40000"/>
                  </a:schemeClr>
                </a:solidFill>
              </a:rPr>
              <a:t>socios</a:t>
            </a:r>
            <a:r>
              <a:rPr lang="en-US" sz="1600" dirty="0">
                <a:solidFill>
                  <a:schemeClr val="accent1">
                    <a:lumMod val="60000"/>
                    <a:lumOff val="40000"/>
                  </a:schemeClr>
                </a:solidFill>
              </a:rPr>
              <a:t> </a:t>
            </a:r>
            <a:r>
              <a:rPr lang="en-US" sz="1600" dirty="0" err="1">
                <a:solidFill>
                  <a:schemeClr val="accent1">
                    <a:lumMod val="60000"/>
                    <a:lumOff val="40000"/>
                  </a:schemeClr>
                </a:solidFill>
              </a:rPr>
              <a:t>comunitarios</a:t>
            </a:r>
            <a:r>
              <a:rPr lang="en-US" sz="1600" dirty="0">
                <a:solidFill>
                  <a:schemeClr val="accent1">
                    <a:lumMod val="60000"/>
                    <a:lumOff val="40000"/>
                  </a:schemeClr>
                </a:solidFill>
              </a:rPr>
              <a:t> con </a:t>
            </a:r>
            <a:r>
              <a:rPr lang="en-US" sz="1600" dirty="0" err="1">
                <a:solidFill>
                  <a:schemeClr val="accent1">
                    <a:lumMod val="60000"/>
                    <a:lumOff val="40000"/>
                  </a:schemeClr>
                </a:solidFill>
              </a:rPr>
              <a:t>los</a:t>
            </a:r>
            <a:r>
              <a:rPr lang="en-US" sz="1600" dirty="0">
                <a:solidFill>
                  <a:schemeClr val="accent1">
                    <a:lumMod val="60000"/>
                    <a:lumOff val="40000"/>
                  </a:schemeClr>
                </a:solidFill>
              </a:rPr>
              <a:t> que </a:t>
            </a:r>
            <a:r>
              <a:rPr lang="en-US" sz="1600" dirty="0" err="1">
                <a:solidFill>
                  <a:schemeClr val="accent1">
                    <a:lumMod val="60000"/>
                    <a:lumOff val="40000"/>
                  </a:schemeClr>
                </a:solidFill>
              </a:rPr>
              <a:t>nuestra</a:t>
            </a:r>
            <a:r>
              <a:rPr lang="en-US" sz="1600" dirty="0">
                <a:solidFill>
                  <a:schemeClr val="accent1">
                    <a:lumMod val="60000"/>
                    <a:lumOff val="40000"/>
                  </a:schemeClr>
                </a:solidFill>
              </a:rPr>
              <a:t> </a:t>
            </a:r>
            <a:r>
              <a:rPr lang="en-US" sz="1600" dirty="0" err="1">
                <a:solidFill>
                  <a:schemeClr val="accent1">
                    <a:lumMod val="60000"/>
                    <a:lumOff val="40000"/>
                  </a:schemeClr>
                </a:solidFill>
              </a:rPr>
              <a:t>escuela</a:t>
            </a:r>
            <a:r>
              <a:rPr lang="en-US" sz="1600" dirty="0">
                <a:solidFill>
                  <a:schemeClr val="accent1">
                    <a:lumMod val="60000"/>
                    <a:lumOff val="40000"/>
                  </a:schemeClr>
                </a:solidFill>
              </a:rPr>
              <a:t> </a:t>
            </a:r>
            <a:r>
              <a:rPr lang="en-US" sz="1600" dirty="0" err="1">
                <a:solidFill>
                  <a:schemeClr val="accent1">
                    <a:lumMod val="60000"/>
                    <a:lumOff val="40000"/>
                  </a:schemeClr>
                </a:solidFill>
              </a:rPr>
              <a:t>orgullosamente</a:t>
            </a:r>
            <a:r>
              <a:rPr lang="en-US" sz="1600" dirty="0">
                <a:solidFill>
                  <a:schemeClr val="accent1">
                    <a:lumMod val="60000"/>
                    <a:lumOff val="40000"/>
                  </a:schemeClr>
                </a:solidFill>
              </a:rPr>
              <a:t> </a:t>
            </a:r>
            <a:r>
              <a:rPr lang="en-US" sz="1600" dirty="0" err="1">
                <a:solidFill>
                  <a:schemeClr val="accent1">
                    <a:lumMod val="60000"/>
                    <a:lumOff val="40000"/>
                  </a:schemeClr>
                </a:solidFill>
              </a:rPr>
              <a:t>coordina</a:t>
            </a:r>
            <a:r>
              <a:rPr lang="en-US" sz="1600" dirty="0">
                <a:solidFill>
                  <a:schemeClr val="accent1">
                    <a:lumMod val="60000"/>
                    <a:lumOff val="40000"/>
                  </a:schemeClr>
                </a:solidFill>
              </a:rPr>
              <a:t> y </a:t>
            </a:r>
            <a:r>
              <a:rPr lang="en-US" sz="1600" dirty="0" err="1">
                <a:solidFill>
                  <a:schemeClr val="accent1">
                    <a:lumMod val="60000"/>
                    <a:lumOff val="40000"/>
                  </a:schemeClr>
                </a:solidFill>
              </a:rPr>
              <a:t>socios</a:t>
            </a:r>
            <a:r>
              <a:rPr lang="en-US" sz="1600" dirty="0">
                <a:solidFill>
                  <a:schemeClr val="accent1">
                    <a:lumMod val="60000"/>
                    <a:lumOff val="40000"/>
                  </a:schemeClr>
                </a:solidFill>
              </a:rPr>
              <a:t>.</a:t>
            </a:r>
          </a:p>
          <a:p>
            <a:endParaRPr lang="en-US" sz="1200" kern="1400" dirty="0">
              <a:solidFill>
                <a:srgbClr val="000000"/>
              </a:solidFill>
              <a:latin typeface="Times New Roman" panose="02020603050405020304" pitchFamily="18" charset="0"/>
              <a:ea typeface="Times New Roman" panose="02020603050405020304" pitchFamily="18" charset="0"/>
            </a:endParaRPr>
          </a:p>
          <a:p>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Parents </a:t>
            </a:r>
            <a:r>
              <a:rPr lang="en-US" kern="1400" dirty="0">
                <a:solidFill>
                  <a:srgbClr val="000000"/>
                </a:solidFill>
                <a:latin typeface="Arial Narrow" panose="020B0606020202030204" pitchFamily="34" charset="0"/>
                <a:ea typeface="Arial Narrow" panose="020B0606020202030204" pitchFamily="34" charset="0"/>
                <a:cs typeface="Arial" panose="020B0604020202020204" pitchFamily="34" charset="0"/>
              </a:rPr>
              <a:t>may offer suggestions or ask questions by completing a parent concern form and the Annual District Survey anonymously.  The Title I Survey forms can also be used to provide suggestions.  Title I forms are in both English and Spanish.  </a:t>
            </a:r>
            <a: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t/>
            </a:r>
            <a:br>
              <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rPr>
            </a:br>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r>
              <a:rPr lang="en-US" sz="1600" dirty="0">
                <a:solidFill>
                  <a:schemeClr val="accent1">
                    <a:lumMod val="60000"/>
                    <a:lumOff val="40000"/>
                  </a:schemeClr>
                </a:solidFill>
              </a:rPr>
              <a:t>Los padres </a:t>
            </a:r>
            <a:r>
              <a:rPr lang="en-US" sz="1600" dirty="0" err="1">
                <a:solidFill>
                  <a:schemeClr val="accent1">
                    <a:lumMod val="60000"/>
                    <a:lumOff val="40000"/>
                  </a:schemeClr>
                </a:solidFill>
              </a:rPr>
              <a:t>pueden</a:t>
            </a:r>
            <a:r>
              <a:rPr lang="en-US" sz="1600" dirty="0">
                <a:solidFill>
                  <a:schemeClr val="accent1">
                    <a:lumMod val="60000"/>
                    <a:lumOff val="40000"/>
                  </a:schemeClr>
                </a:solidFill>
              </a:rPr>
              <a:t> </a:t>
            </a:r>
            <a:r>
              <a:rPr lang="en-US" sz="1600" dirty="0" err="1">
                <a:solidFill>
                  <a:schemeClr val="accent1">
                    <a:lumMod val="60000"/>
                    <a:lumOff val="40000"/>
                  </a:schemeClr>
                </a:solidFill>
              </a:rPr>
              <a:t>ofrecer</a:t>
            </a:r>
            <a:r>
              <a:rPr lang="en-US" sz="1600" dirty="0">
                <a:solidFill>
                  <a:schemeClr val="accent1">
                    <a:lumMod val="60000"/>
                    <a:lumOff val="40000"/>
                  </a:schemeClr>
                </a:solidFill>
              </a:rPr>
              <a:t> </a:t>
            </a:r>
            <a:r>
              <a:rPr lang="en-US" sz="1600" dirty="0" err="1">
                <a:solidFill>
                  <a:schemeClr val="accent1">
                    <a:lumMod val="60000"/>
                    <a:lumOff val="40000"/>
                  </a:schemeClr>
                </a:solidFill>
              </a:rPr>
              <a:t>sugerencias</a:t>
            </a:r>
            <a:r>
              <a:rPr lang="en-US" sz="1600" dirty="0">
                <a:solidFill>
                  <a:schemeClr val="accent1">
                    <a:lumMod val="60000"/>
                    <a:lumOff val="40000"/>
                  </a:schemeClr>
                </a:solidFill>
              </a:rPr>
              <a:t> o </a:t>
            </a:r>
            <a:r>
              <a:rPr lang="en-US" sz="1600" dirty="0" err="1">
                <a:solidFill>
                  <a:schemeClr val="accent1">
                    <a:lumMod val="60000"/>
                    <a:lumOff val="40000"/>
                  </a:schemeClr>
                </a:solidFill>
              </a:rPr>
              <a:t>hacer</a:t>
            </a:r>
            <a:r>
              <a:rPr lang="en-US" sz="1600" dirty="0">
                <a:solidFill>
                  <a:schemeClr val="accent1">
                    <a:lumMod val="60000"/>
                    <a:lumOff val="40000"/>
                  </a:schemeClr>
                </a:solidFill>
              </a:rPr>
              <a:t> </a:t>
            </a:r>
            <a:r>
              <a:rPr lang="en-US" sz="1600" dirty="0" err="1">
                <a:solidFill>
                  <a:schemeClr val="accent1">
                    <a:lumMod val="60000"/>
                    <a:lumOff val="40000"/>
                  </a:schemeClr>
                </a:solidFill>
              </a:rPr>
              <a:t>preguntas</a:t>
            </a:r>
            <a:r>
              <a:rPr lang="en-US" sz="1600" dirty="0">
                <a:solidFill>
                  <a:schemeClr val="accent1">
                    <a:lumMod val="60000"/>
                    <a:lumOff val="40000"/>
                  </a:schemeClr>
                </a:solidFill>
              </a:rPr>
              <a:t> </a:t>
            </a:r>
            <a:r>
              <a:rPr lang="en-US" sz="1600" dirty="0" err="1">
                <a:solidFill>
                  <a:schemeClr val="accent1">
                    <a:lumMod val="60000"/>
                    <a:lumOff val="40000"/>
                  </a:schemeClr>
                </a:solidFill>
              </a:rPr>
              <a:t>completando</a:t>
            </a:r>
            <a:r>
              <a:rPr lang="en-US" sz="1600" dirty="0">
                <a:solidFill>
                  <a:schemeClr val="accent1">
                    <a:lumMod val="60000"/>
                    <a:lumOff val="40000"/>
                  </a:schemeClr>
                </a:solidFill>
              </a:rPr>
              <a:t> un </a:t>
            </a:r>
            <a:r>
              <a:rPr lang="en-US" sz="1600" dirty="0" err="1">
                <a:solidFill>
                  <a:schemeClr val="accent1">
                    <a:lumMod val="60000"/>
                    <a:lumOff val="40000"/>
                  </a:schemeClr>
                </a:solidFill>
              </a:rPr>
              <a:t>formulario</a:t>
            </a:r>
            <a:r>
              <a:rPr lang="en-US" sz="1600" dirty="0">
                <a:solidFill>
                  <a:schemeClr val="accent1">
                    <a:lumMod val="60000"/>
                    <a:lumOff val="40000"/>
                  </a:schemeClr>
                </a:solidFill>
              </a:rPr>
              <a:t> de inquietudes de </a:t>
            </a:r>
            <a:r>
              <a:rPr lang="en-US" sz="1600" dirty="0" err="1">
                <a:solidFill>
                  <a:schemeClr val="accent1">
                    <a:lumMod val="60000"/>
                    <a:lumOff val="40000"/>
                  </a:schemeClr>
                </a:solidFill>
              </a:rPr>
              <a:t>los</a:t>
            </a:r>
            <a:r>
              <a:rPr lang="en-US" sz="1600" dirty="0">
                <a:solidFill>
                  <a:schemeClr val="accent1">
                    <a:lumMod val="60000"/>
                    <a:lumOff val="40000"/>
                  </a:schemeClr>
                </a:solidFill>
              </a:rPr>
              <a:t> padres y la </a:t>
            </a:r>
            <a:r>
              <a:rPr lang="en-US" sz="1600" dirty="0" err="1">
                <a:solidFill>
                  <a:schemeClr val="accent1">
                    <a:lumMod val="60000"/>
                    <a:lumOff val="40000"/>
                  </a:schemeClr>
                </a:solidFill>
              </a:rPr>
              <a:t>Encuesta</a:t>
            </a:r>
            <a:r>
              <a:rPr lang="en-US" sz="1600" dirty="0">
                <a:solidFill>
                  <a:schemeClr val="accent1">
                    <a:lumMod val="60000"/>
                    <a:lumOff val="40000"/>
                  </a:schemeClr>
                </a:solidFill>
              </a:rPr>
              <a:t> </a:t>
            </a:r>
            <a:r>
              <a:rPr lang="en-US" sz="1600" dirty="0" err="1">
                <a:solidFill>
                  <a:schemeClr val="accent1">
                    <a:lumMod val="60000"/>
                    <a:lumOff val="40000"/>
                  </a:schemeClr>
                </a:solidFill>
              </a:rPr>
              <a:t>anual</a:t>
            </a:r>
            <a:r>
              <a:rPr lang="en-US" sz="1600" dirty="0">
                <a:solidFill>
                  <a:schemeClr val="accent1">
                    <a:lumMod val="60000"/>
                    <a:lumOff val="40000"/>
                  </a:schemeClr>
                </a:solidFill>
              </a:rPr>
              <a:t> del </a:t>
            </a:r>
            <a:r>
              <a:rPr lang="en-US" sz="1600" dirty="0" err="1">
                <a:solidFill>
                  <a:schemeClr val="accent1">
                    <a:lumMod val="60000"/>
                    <a:lumOff val="40000"/>
                  </a:schemeClr>
                </a:solidFill>
              </a:rPr>
              <a:t>distrito</a:t>
            </a:r>
            <a:r>
              <a:rPr lang="en-US" sz="1600" dirty="0">
                <a:solidFill>
                  <a:schemeClr val="accent1">
                    <a:lumMod val="60000"/>
                    <a:lumOff val="40000"/>
                  </a:schemeClr>
                </a:solidFill>
              </a:rPr>
              <a:t> de forma </a:t>
            </a:r>
            <a:r>
              <a:rPr lang="en-US" sz="1600" dirty="0" err="1">
                <a:solidFill>
                  <a:schemeClr val="accent1">
                    <a:lumMod val="60000"/>
                    <a:lumOff val="40000"/>
                  </a:schemeClr>
                </a:solidFill>
              </a:rPr>
              <a:t>anónima</a:t>
            </a:r>
            <a:r>
              <a:rPr lang="en-US" sz="1600" dirty="0">
                <a:solidFill>
                  <a:schemeClr val="accent1">
                    <a:lumMod val="60000"/>
                    <a:lumOff val="40000"/>
                  </a:schemeClr>
                </a:solidFill>
              </a:rPr>
              <a:t>. Los </a:t>
            </a:r>
            <a:r>
              <a:rPr lang="en-US" sz="1600" dirty="0" err="1">
                <a:solidFill>
                  <a:schemeClr val="accent1">
                    <a:lumMod val="60000"/>
                    <a:lumOff val="40000"/>
                  </a:schemeClr>
                </a:solidFill>
              </a:rPr>
              <a:t>formularios</a:t>
            </a:r>
            <a:r>
              <a:rPr lang="en-US" sz="1600" dirty="0">
                <a:solidFill>
                  <a:schemeClr val="accent1">
                    <a:lumMod val="60000"/>
                    <a:lumOff val="40000"/>
                  </a:schemeClr>
                </a:solidFill>
              </a:rPr>
              <a:t> de la </a:t>
            </a:r>
            <a:r>
              <a:rPr lang="en-US" sz="1600" dirty="0" err="1">
                <a:solidFill>
                  <a:schemeClr val="accent1">
                    <a:lumMod val="60000"/>
                    <a:lumOff val="40000"/>
                  </a:schemeClr>
                </a:solidFill>
              </a:rPr>
              <a:t>Encuesta</a:t>
            </a:r>
            <a:r>
              <a:rPr lang="en-US" sz="1600" dirty="0">
                <a:solidFill>
                  <a:schemeClr val="accent1">
                    <a:lumMod val="60000"/>
                    <a:lumOff val="40000"/>
                  </a:schemeClr>
                </a:solidFill>
              </a:rPr>
              <a:t> del </a:t>
            </a:r>
            <a:r>
              <a:rPr lang="en-US" sz="1600" dirty="0" err="1">
                <a:solidFill>
                  <a:schemeClr val="accent1">
                    <a:lumMod val="60000"/>
                    <a:lumOff val="40000"/>
                  </a:schemeClr>
                </a:solidFill>
              </a:rPr>
              <a:t>Título</a:t>
            </a:r>
            <a:r>
              <a:rPr lang="en-US" sz="1600" dirty="0">
                <a:solidFill>
                  <a:schemeClr val="accent1">
                    <a:lumMod val="60000"/>
                    <a:lumOff val="40000"/>
                  </a:schemeClr>
                </a:solidFill>
              </a:rPr>
              <a:t> I </a:t>
            </a:r>
            <a:r>
              <a:rPr lang="en-US" sz="1600" dirty="0" err="1">
                <a:solidFill>
                  <a:schemeClr val="accent1">
                    <a:lumMod val="60000"/>
                    <a:lumOff val="40000"/>
                  </a:schemeClr>
                </a:solidFill>
              </a:rPr>
              <a:t>también</a:t>
            </a:r>
            <a:r>
              <a:rPr lang="en-US" sz="1600" dirty="0">
                <a:solidFill>
                  <a:schemeClr val="accent1">
                    <a:lumMod val="60000"/>
                    <a:lumOff val="40000"/>
                  </a:schemeClr>
                </a:solidFill>
              </a:rPr>
              <a:t> se </a:t>
            </a:r>
            <a:r>
              <a:rPr lang="en-US" sz="1600" dirty="0" err="1">
                <a:solidFill>
                  <a:schemeClr val="accent1">
                    <a:lumMod val="60000"/>
                    <a:lumOff val="40000"/>
                  </a:schemeClr>
                </a:solidFill>
              </a:rPr>
              <a:t>pueden</a:t>
            </a:r>
            <a:r>
              <a:rPr lang="en-US" sz="1600" dirty="0">
                <a:solidFill>
                  <a:schemeClr val="accent1">
                    <a:lumMod val="60000"/>
                    <a:lumOff val="40000"/>
                  </a:schemeClr>
                </a:solidFill>
              </a:rPr>
              <a:t> </a:t>
            </a:r>
            <a:r>
              <a:rPr lang="en-US" sz="1600" dirty="0" err="1">
                <a:solidFill>
                  <a:schemeClr val="accent1">
                    <a:lumMod val="60000"/>
                    <a:lumOff val="40000"/>
                  </a:schemeClr>
                </a:solidFill>
              </a:rPr>
              <a:t>utilizar</a:t>
            </a:r>
            <a:r>
              <a:rPr lang="en-US" sz="1600" dirty="0">
                <a:solidFill>
                  <a:schemeClr val="accent1">
                    <a:lumMod val="60000"/>
                    <a:lumOff val="40000"/>
                  </a:schemeClr>
                </a:solidFill>
              </a:rPr>
              <a:t> para </a:t>
            </a:r>
            <a:r>
              <a:rPr lang="en-US" sz="1600" dirty="0" err="1">
                <a:solidFill>
                  <a:schemeClr val="accent1">
                    <a:lumMod val="60000"/>
                    <a:lumOff val="40000"/>
                  </a:schemeClr>
                </a:solidFill>
              </a:rPr>
              <a:t>proporcionar</a:t>
            </a:r>
            <a:r>
              <a:rPr lang="en-US" sz="1600" dirty="0">
                <a:solidFill>
                  <a:schemeClr val="accent1">
                    <a:lumMod val="60000"/>
                    <a:lumOff val="40000"/>
                  </a:schemeClr>
                </a:solidFill>
              </a:rPr>
              <a:t> </a:t>
            </a:r>
            <a:r>
              <a:rPr lang="en-US" sz="1600" dirty="0" err="1">
                <a:solidFill>
                  <a:schemeClr val="accent1">
                    <a:lumMod val="60000"/>
                    <a:lumOff val="40000"/>
                  </a:schemeClr>
                </a:solidFill>
              </a:rPr>
              <a:t>sugerencias</a:t>
            </a:r>
            <a:r>
              <a:rPr lang="en-US" sz="1600" dirty="0">
                <a:solidFill>
                  <a:schemeClr val="accent1">
                    <a:lumMod val="60000"/>
                    <a:lumOff val="40000"/>
                  </a:schemeClr>
                </a:solidFill>
              </a:rPr>
              <a:t>. Los </a:t>
            </a:r>
            <a:r>
              <a:rPr lang="en-US" sz="1600" dirty="0" err="1">
                <a:solidFill>
                  <a:schemeClr val="accent1">
                    <a:lumMod val="60000"/>
                    <a:lumOff val="40000"/>
                  </a:schemeClr>
                </a:solidFill>
              </a:rPr>
              <a:t>formularios</a:t>
            </a:r>
            <a:r>
              <a:rPr lang="en-US" sz="1600" dirty="0">
                <a:solidFill>
                  <a:schemeClr val="accent1">
                    <a:lumMod val="60000"/>
                    <a:lumOff val="40000"/>
                  </a:schemeClr>
                </a:solidFill>
              </a:rPr>
              <a:t> del </a:t>
            </a:r>
            <a:r>
              <a:rPr lang="en-US" sz="1600" dirty="0" err="1">
                <a:solidFill>
                  <a:schemeClr val="accent1">
                    <a:lumMod val="60000"/>
                    <a:lumOff val="40000"/>
                  </a:schemeClr>
                </a:solidFill>
              </a:rPr>
              <a:t>Título</a:t>
            </a:r>
            <a:r>
              <a:rPr lang="en-US" sz="1600" dirty="0">
                <a:solidFill>
                  <a:schemeClr val="accent1">
                    <a:lumMod val="60000"/>
                    <a:lumOff val="40000"/>
                  </a:schemeClr>
                </a:solidFill>
              </a:rPr>
              <a:t> I </a:t>
            </a:r>
            <a:r>
              <a:rPr lang="en-US" sz="1600" dirty="0" err="1">
                <a:solidFill>
                  <a:schemeClr val="accent1">
                    <a:lumMod val="60000"/>
                    <a:lumOff val="40000"/>
                  </a:schemeClr>
                </a:solidFill>
              </a:rPr>
              <a:t>están</a:t>
            </a:r>
            <a:r>
              <a:rPr lang="en-US" sz="1600" dirty="0">
                <a:solidFill>
                  <a:schemeClr val="accent1">
                    <a:lumMod val="60000"/>
                    <a:lumOff val="40000"/>
                  </a:schemeClr>
                </a:solidFill>
              </a:rPr>
              <a:t> </a:t>
            </a:r>
            <a:r>
              <a:rPr lang="en-US" sz="1600" dirty="0" err="1">
                <a:solidFill>
                  <a:schemeClr val="accent1">
                    <a:lumMod val="60000"/>
                    <a:lumOff val="40000"/>
                  </a:schemeClr>
                </a:solidFill>
              </a:rPr>
              <a:t>en</a:t>
            </a:r>
            <a:r>
              <a:rPr lang="en-US" sz="1600" dirty="0">
                <a:solidFill>
                  <a:schemeClr val="accent1">
                    <a:lumMod val="60000"/>
                    <a:lumOff val="40000"/>
                  </a:schemeClr>
                </a:solidFill>
              </a:rPr>
              <a:t> </a:t>
            </a:r>
            <a:r>
              <a:rPr lang="en-US" sz="1600" dirty="0" err="1">
                <a:solidFill>
                  <a:schemeClr val="accent1">
                    <a:lumMod val="60000"/>
                    <a:lumOff val="40000"/>
                  </a:schemeClr>
                </a:solidFill>
              </a:rPr>
              <a:t>inglés</a:t>
            </a:r>
            <a:r>
              <a:rPr lang="en-US" sz="1600" dirty="0">
                <a:solidFill>
                  <a:schemeClr val="accent1">
                    <a:lumMod val="60000"/>
                    <a:lumOff val="40000"/>
                  </a:schemeClr>
                </a:solidFill>
              </a:rPr>
              <a:t> y </a:t>
            </a:r>
            <a:r>
              <a:rPr lang="en-US" sz="1600" dirty="0" err="1">
                <a:solidFill>
                  <a:schemeClr val="accent1">
                    <a:lumMod val="60000"/>
                    <a:lumOff val="40000"/>
                  </a:schemeClr>
                </a:solidFill>
              </a:rPr>
              <a:t>español</a:t>
            </a:r>
            <a:r>
              <a:rPr lang="en-US" sz="1600" dirty="0">
                <a:solidFill>
                  <a:schemeClr val="accent1">
                    <a:lumMod val="60000"/>
                    <a:lumOff val="40000"/>
                  </a:schemeClr>
                </a:solidFill>
              </a:rPr>
              <a:t>.</a:t>
            </a:r>
          </a:p>
          <a:p>
            <a:endParaRPr lang="en-US" kern="1400" dirty="0" smtClean="0">
              <a:solidFill>
                <a:srgbClr val="000000"/>
              </a:solidFill>
              <a:latin typeface="Arial Narrow" panose="020B0606020202030204" pitchFamily="34" charset="0"/>
              <a:ea typeface="Arial Narrow" panose="020B0606020202030204" pitchFamily="34" charset="0"/>
              <a:cs typeface="Arial" panose="020B0604020202020204" pitchFamily="34" charset="0"/>
            </a:endParaRPr>
          </a:p>
          <a:p>
            <a:endParaRPr lang="en-US" sz="1200" kern="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220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27</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3224113" y="7466"/>
            <a:ext cx="2717439" cy="1834013"/>
          </a:xfrm>
          <a:prstGeom prst="rect">
            <a:avLst/>
          </a:prstGeom>
        </p:spPr>
      </p:pic>
      <p:pic>
        <p:nvPicPr>
          <p:cNvPr id="2" name="Picture 1"/>
          <p:cNvPicPr>
            <a:picLocks noChangeAspect="1"/>
          </p:cNvPicPr>
          <p:nvPr/>
        </p:nvPicPr>
        <p:blipFill>
          <a:blip r:embed="rId3"/>
          <a:stretch>
            <a:fillRect/>
          </a:stretch>
        </p:blipFill>
        <p:spPr>
          <a:xfrm>
            <a:off x="486510" y="1967188"/>
            <a:ext cx="8192643" cy="2057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09" y="4891929"/>
            <a:ext cx="2686425" cy="9145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751" y="4646559"/>
            <a:ext cx="1125342" cy="1470744"/>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fontScale="925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3 Class-Size Reduction Teachers K, 2, and 3</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2 Instructional Aides- 7 hours</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Supplies: Pencils, Pencil Sharpeners, Paper, </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4- IPADs</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(PISA) Read with Me Books Family Nights</a:t>
            </a:r>
          </a:p>
          <a:p>
            <a:pPr lvl="8">
              <a:lnSpc>
                <a:spcPct val="80000"/>
              </a:lnSpc>
              <a:buClr>
                <a:srgbClr val="5588BB"/>
              </a:buClr>
              <a:buFont typeface="Wingdings" panose="05000000000000000000" pitchFamily="2" charset="2"/>
              <a:buChar char="§"/>
              <a:defRPr/>
            </a:pPr>
            <a:endParaRPr lang="en-US" altLang="en-US" sz="2400" dirty="0" smtClean="0">
              <a:solidFill>
                <a:srgbClr val="FF0000"/>
              </a:solidFill>
              <a:latin typeface="Franklin Gothic Book" panose="020B0503020102020204" pitchFamily="34" charset="0"/>
            </a:endParaRPr>
          </a:p>
          <a:p>
            <a:pPr marL="1225299" lvl="8" indent="0">
              <a:lnSpc>
                <a:spcPct val="80000"/>
              </a:lnSpc>
              <a:buClr>
                <a:srgbClr val="5588BB"/>
              </a:buClr>
              <a:buNone/>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3689</TotalTime>
  <Words>3650</Words>
  <Application>Microsoft Office PowerPoint</Application>
  <PresentationFormat>On-screen Show (4:3)</PresentationFormat>
  <Paragraphs>126</Paragraphs>
  <Slides>27</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27</vt:i4>
      </vt:variant>
    </vt:vector>
  </HeadingPairs>
  <TitlesOfParts>
    <vt:vector size="43" baseType="lpstr">
      <vt:lpstr>Arial</vt:lpstr>
      <vt:lpstr>Arial Narrow</vt:lpstr>
      <vt:lpstr>Calibri</vt:lpstr>
      <vt:lpstr>Candara</vt:lpstr>
      <vt:lpstr>Century Gothic</vt:lpstr>
      <vt:lpstr>Franklin Gothic Book</vt:lpstr>
      <vt:lpstr>Franklin Gothic Demi</vt:lpstr>
      <vt:lpstr>Franklin Gothic Demi Cond</vt:lpstr>
      <vt:lpstr>Garamond</vt:lpstr>
      <vt:lpstr>Times New Roman</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127</cp:revision>
  <cp:lastPrinted>2019-08-05T03:47:46Z</cp:lastPrinted>
  <dcterms:created xsi:type="dcterms:W3CDTF">2018-07-16T15:51:20Z</dcterms:created>
  <dcterms:modified xsi:type="dcterms:W3CDTF">2023-08-16T16:34:17Z</dcterms:modified>
</cp:coreProperties>
</file>